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47"/>
  </p:notesMasterIdLst>
  <p:sldIdLst>
    <p:sldId id="821" r:id="rId2"/>
    <p:sldId id="823" r:id="rId3"/>
    <p:sldId id="822" r:id="rId4"/>
    <p:sldId id="681" r:id="rId5"/>
    <p:sldId id="682" r:id="rId6"/>
    <p:sldId id="787" r:id="rId7"/>
    <p:sldId id="737" r:id="rId8"/>
    <p:sldId id="800" r:id="rId9"/>
    <p:sldId id="810" r:id="rId10"/>
    <p:sldId id="801" r:id="rId11"/>
    <p:sldId id="802" r:id="rId12"/>
    <p:sldId id="738" r:id="rId13"/>
    <p:sldId id="743" r:id="rId14"/>
    <p:sldId id="739" r:id="rId15"/>
    <p:sldId id="788" r:id="rId16"/>
    <p:sldId id="741" r:id="rId17"/>
    <p:sldId id="824" r:id="rId18"/>
    <p:sldId id="825" r:id="rId19"/>
    <p:sldId id="812" r:id="rId20"/>
    <p:sldId id="818" r:id="rId21"/>
    <p:sldId id="819" r:id="rId22"/>
    <p:sldId id="820" r:id="rId23"/>
    <p:sldId id="817" r:id="rId24"/>
    <p:sldId id="813" r:id="rId25"/>
    <p:sldId id="814" r:id="rId26"/>
    <p:sldId id="826" r:id="rId27"/>
    <p:sldId id="827" r:id="rId28"/>
    <p:sldId id="828" r:id="rId29"/>
    <p:sldId id="829" r:id="rId30"/>
    <p:sldId id="830" r:id="rId31"/>
    <p:sldId id="831" r:id="rId32"/>
    <p:sldId id="832" r:id="rId33"/>
    <p:sldId id="833" r:id="rId34"/>
    <p:sldId id="834" r:id="rId35"/>
    <p:sldId id="835" r:id="rId36"/>
    <p:sldId id="836" r:id="rId37"/>
    <p:sldId id="837" r:id="rId38"/>
    <p:sldId id="838" r:id="rId39"/>
    <p:sldId id="839" r:id="rId40"/>
    <p:sldId id="840" r:id="rId41"/>
    <p:sldId id="841" r:id="rId42"/>
    <p:sldId id="842" r:id="rId43"/>
    <p:sldId id="843" r:id="rId44"/>
    <p:sldId id="844" r:id="rId45"/>
    <p:sldId id="84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C0BF"/>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72658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28</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430270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57171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06642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32</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802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33</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470583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34</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837737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35</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171008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83698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917945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38</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53723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4</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500142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39</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704527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40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320248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41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407638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42</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160216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11921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19</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66942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00017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621405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23</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40870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25</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130660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048338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41716"/>
            <a:ext cx="12192000" cy="1754326"/>
          </a:xfrm>
          <a:prstGeom prst="rect">
            <a:avLst/>
          </a:prstGeom>
        </p:spPr>
        <p:txBody>
          <a:bodyPr wrap="square">
            <a:spAutoFit/>
          </a:bodyPr>
          <a:lstStyle/>
          <a:p>
            <a:pPr marL="952500" lvl="1" indent="-495300" algn="ctr">
              <a:lnSpc>
                <a:spcPct val="110000"/>
              </a:lnSpc>
              <a:spcBef>
                <a:spcPct val="50000"/>
              </a:spcBef>
            </a:pPr>
            <a:r>
              <a:rPr lang="en-US" sz="4000" dirty="0" smtClean="0"/>
              <a:t>Microwave and Satellite Communication</a:t>
            </a:r>
          </a:p>
          <a:p>
            <a:pPr marL="952500" lvl="1" indent="-495300" algn="ctr">
              <a:lnSpc>
                <a:spcPct val="110000"/>
              </a:lnSpc>
              <a:spcBef>
                <a:spcPct val="50000"/>
              </a:spcBef>
            </a:pPr>
            <a:r>
              <a:rPr lang="en-US" sz="4000" dirty="0" smtClean="0"/>
              <a:t>CSTE 3203</a:t>
            </a:r>
          </a:p>
        </p:txBody>
      </p:sp>
    </p:spTree>
    <p:extLst>
      <p:ext uri="{BB962C8B-B14F-4D97-AF65-F5344CB8AC3E}">
        <p14:creationId xmlns:p14="http://schemas.microsoft.com/office/powerpoint/2010/main" val="1583169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l="23504" t="10467" r="4759" b="6019"/>
          <a:stretch/>
        </p:blipFill>
        <p:spPr>
          <a:xfrm>
            <a:off x="217284" y="0"/>
            <a:ext cx="11733290" cy="6871378"/>
          </a:xfrm>
          <a:prstGeom prst="rect">
            <a:avLst/>
          </a:prstGeom>
        </p:spPr>
      </p:pic>
    </p:spTree>
    <p:extLst>
      <p:ext uri="{BB962C8B-B14F-4D97-AF65-F5344CB8AC3E}">
        <p14:creationId xmlns:p14="http://schemas.microsoft.com/office/powerpoint/2010/main" val="369514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sp>
        <p:nvSpPr>
          <p:cNvPr id="4" name="Title 3"/>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a:srcRect l="23463" t="11229" r="4922" b="5520"/>
          <a:stretch/>
        </p:blipFill>
        <p:spPr>
          <a:xfrm>
            <a:off x="497941" y="162962"/>
            <a:ext cx="11343992" cy="6719221"/>
          </a:xfrm>
          <a:prstGeom prst="rect">
            <a:avLst/>
          </a:prstGeom>
        </p:spPr>
      </p:pic>
    </p:spTree>
    <p:extLst>
      <p:ext uri="{BB962C8B-B14F-4D97-AF65-F5344CB8AC3E}">
        <p14:creationId xmlns:p14="http://schemas.microsoft.com/office/powerpoint/2010/main" val="229527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12</a:t>
            </a:fld>
            <a:endParaRPr lang="en-US"/>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Radiation Mechanism</a:t>
            </a:r>
            <a:endParaRPr lang="en-US" sz="4000" dirty="0"/>
          </a:p>
        </p:txBody>
      </p:sp>
      <p:pic>
        <p:nvPicPr>
          <p:cNvPr id="1026" name="Picture 2"/>
          <p:cNvPicPr>
            <a:picLocks noChangeAspect="1" noChangeArrowheads="1"/>
          </p:cNvPicPr>
          <p:nvPr/>
        </p:nvPicPr>
        <p:blipFill>
          <a:blip r:embed="rId2"/>
          <a:srcRect l="36032" t="26190" r="8638" b="38889"/>
          <a:stretch>
            <a:fillRect/>
          </a:stretch>
        </p:blipFill>
        <p:spPr bwMode="auto">
          <a:xfrm>
            <a:off x="638629" y="1015999"/>
            <a:ext cx="10668000" cy="3785419"/>
          </a:xfrm>
          <a:prstGeom prst="rect">
            <a:avLst/>
          </a:prstGeom>
          <a:noFill/>
          <a:ln w="9525">
            <a:noFill/>
            <a:miter lim="800000"/>
            <a:headEnd/>
            <a:tailEnd/>
          </a:ln>
          <a:effectLst/>
        </p:spPr>
      </p:pic>
      <p:sp>
        <p:nvSpPr>
          <p:cNvPr id="7" name="Rectangle 6"/>
          <p:cNvSpPr/>
          <p:nvPr/>
        </p:nvSpPr>
        <p:spPr>
          <a:xfrm>
            <a:off x="711201" y="5049522"/>
            <a:ext cx="10551886" cy="1200329"/>
          </a:xfrm>
          <a:prstGeom prst="rect">
            <a:avLst/>
          </a:prstGeom>
        </p:spPr>
        <p:txBody>
          <a:bodyPr wrap="square">
            <a:spAutoFit/>
          </a:bodyPr>
          <a:lstStyle/>
          <a:p>
            <a:pPr algn="just"/>
            <a:r>
              <a:rPr lang="en-US" sz="2400" dirty="0" smtClean="0"/>
              <a:t>The above diagram represents a waveguide, which acts as an antenna. The power from the transmission line travels through the waveguide which has an aperture, to radiate the energy.</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13</a:t>
            </a:fld>
            <a:endParaRPr lang="en-US"/>
          </a:p>
        </p:txBody>
      </p:sp>
      <p:sp>
        <p:nvSpPr>
          <p:cNvPr id="5" name="Rectangle 4"/>
          <p:cNvSpPr/>
          <p:nvPr/>
        </p:nvSpPr>
        <p:spPr>
          <a:xfrm>
            <a:off x="362857" y="1223167"/>
            <a:ext cx="11480800" cy="1815882"/>
          </a:xfrm>
          <a:prstGeom prst="rect">
            <a:avLst/>
          </a:prstGeom>
        </p:spPr>
        <p:txBody>
          <a:bodyPr wrap="square">
            <a:spAutoFit/>
          </a:bodyPr>
          <a:lstStyle/>
          <a:p>
            <a:pPr algn="just"/>
            <a:r>
              <a:rPr lang="en-US" sz="2800" dirty="0" smtClean="0"/>
              <a:t>The types of antennas depends on according to the frequency of operation such as VLF, LF, MF, HF, VHF, UHF…..microwave, radio wave etc.</a:t>
            </a:r>
          </a:p>
          <a:p>
            <a:pPr algn="just"/>
            <a:endParaRPr lang="en-US" sz="2800" dirty="0" smtClean="0"/>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Frequency of operation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14</a:t>
            </a:fld>
            <a:endParaRPr lang="en-US"/>
          </a:p>
        </p:txBody>
      </p:sp>
      <p:sp>
        <p:nvSpPr>
          <p:cNvPr id="5" name="Rectangle 4"/>
          <p:cNvSpPr/>
          <p:nvPr/>
        </p:nvSpPr>
        <p:spPr>
          <a:xfrm>
            <a:off x="638629" y="1339281"/>
            <a:ext cx="11146971" cy="3108543"/>
          </a:xfrm>
          <a:prstGeom prst="rect">
            <a:avLst/>
          </a:prstGeom>
        </p:spPr>
        <p:txBody>
          <a:bodyPr wrap="square">
            <a:spAutoFit/>
          </a:bodyPr>
          <a:lstStyle/>
          <a:p>
            <a:pPr algn="just"/>
            <a:r>
              <a:rPr lang="en-US" sz="2800" dirty="0" smtClean="0"/>
              <a:t>The types of antennas depends on according to the modes of applications:</a:t>
            </a:r>
          </a:p>
          <a:p>
            <a:pPr algn="just"/>
            <a:endParaRPr lang="en-US" sz="2800" dirty="0" smtClean="0"/>
          </a:p>
          <a:p>
            <a:pPr algn="just"/>
            <a:r>
              <a:rPr lang="en-US" sz="2800" dirty="0" smtClean="0"/>
              <a:t>Point-to-point communications</a:t>
            </a:r>
          </a:p>
          <a:p>
            <a:pPr algn="just"/>
            <a:r>
              <a:rPr lang="en-US" sz="2800" dirty="0" smtClean="0"/>
              <a:t>Broadcasting applications</a:t>
            </a:r>
          </a:p>
          <a:p>
            <a:pPr algn="just"/>
            <a:r>
              <a:rPr lang="en-US" sz="2800" dirty="0" smtClean="0"/>
              <a:t>Radar communications</a:t>
            </a:r>
          </a:p>
          <a:p>
            <a:pPr algn="just"/>
            <a:r>
              <a:rPr lang="en-US" sz="2800" dirty="0" smtClean="0"/>
              <a:t>Satellite communications</a:t>
            </a:r>
            <a:endParaRPr lang="en-US" sz="2800" dirty="0"/>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Mode of Applications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15</a:t>
            </a:fld>
            <a:endParaRPr lang="en-US"/>
          </a:p>
        </p:txBody>
      </p:sp>
      <p:sp>
        <p:nvSpPr>
          <p:cNvPr id="8" name="TextBox 7"/>
          <p:cNvSpPr txBox="1"/>
          <p:nvPr/>
        </p:nvSpPr>
        <p:spPr>
          <a:xfrm>
            <a:off x="697404" y="1787987"/>
            <a:ext cx="10319657" cy="707886"/>
          </a:xfrm>
          <a:prstGeom prst="rect">
            <a:avLst/>
          </a:prstGeom>
          <a:noFill/>
        </p:spPr>
        <p:txBody>
          <a:bodyPr wrap="square" rtlCol="0">
            <a:spAutoFit/>
          </a:bodyPr>
          <a:lstStyle/>
          <a:p>
            <a:pPr algn="ctr"/>
            <a:r>
              <a:rPr lang="en-US" sz="4000" dirty="0" smtClean="0"/>
              <a:t>Basic Parameters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16</a:t>
            </a:fld>
            <a:endParaRPr lang="en-US"/>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Antenna Parameters</a:t>
            </a:r>
            <a:endParaRPr lang="en-US" sz="4000" dirty="0"/>
          </a:p>
        </p:txBody>
      </p:sp>
      <p:grpSp>
        <p:nvGrpSpPr>
          <p:cNvPr id="16" name="Group 15"/>
          <p:cNvGrpSpPr/>
          <p:nvPr/>
        </p:nvGrpSpPr>
        <p:grpSpPr>
          <a:xfrm>
            <a:off x="2249715" y="1252196"/>
            <a:ext cx="7808685" cy="3108543"/>
            <a:chOff x="2249715" y="1252196"/>
            <a:chExt cx="7808685" cy="3108543"/>
          </a:xfrm>
        </p:grpSpPr>
        <p:sp>
          <p:nvSpPr>
            <p:cNvPr id="5" name="Rectangle 4"/>
            <p:cNvSpPr/>
            <p:nvPr/>
          </p:nvSpPr>
          <p:spPr>
            <a:xfrm>
              <a:off x="2249715" y="1252196"/>
              <a:ext cx="7808685" cy="3108543"/>
            </a:xfrm>
            <a:prstGeom prst="rect">
              <a:avLst/>
            </a:prstGeom>
          </p:spPr>
          <p:txBody>
            <a:bodyPr wrap="square">
              <a:spAutoFit/>
            </a:bodyPr>
            <a:lstStyle/>
            <a:p>
              <a:r>
                <a:rPr lang="en-US" sz="2800" dirty="0" smtClean="0"/>
                <a:t>Frequency</a:t>
              </a:r>
            </a:p>
            <a:p>
              <a:r>
                <a:rPr lang="en-US" sz="2800" dirty="0" smtClean="0"/>
                <a:t>Wavelength</a:t>
              </a:r>
            </a:p>
            <a:p>
              <a:r>
                <a:rPr lang="en-US" sz="2800" dirty="0" smtClean="0"/>
                <a:t>Impedance matching</a:t>
              </a:r>
            </a:p>
            <a:p>
              <a:r>
                <a:rPr lang="en-US" sz="2800" dirty="0" smtClean="0"/>
                <a:t>VSWR &amp; reflected power</a:t>
              </a:r>
            </a:p>
            <a:p>
              <a:r>
                <a:rPr lang="en-US" sz="2800" dirty="0" smtClean="0"/>
                <a:t>Bandwidth</a:t>
              </a:r>
            </a:p>
            <a:p>
              <a:r>
                <a:rPr lang="en-US" sz="2800" dirty="0" smtClean="0"/>
                <a:t>Percentage bandwidth</a:t>
              </a:r>
            </a:p>
            <a:p>
              <a:r>
                <a:rPr lang="en-US" sz="2800" dirty="0" smtClean="0"/>
                <a:t>Radiation intensity</a:t>
              </a:r>
              <a:endParaRPr lang="en-US" sz="2800" dirty="0"/>
            </a:p>
          </p:txBody>
        </p:sp>
        <p:grpSp>
          <p:nvGrpSpPr>
            <p:cNvPr id="15" name="Group 14"/>
            <p:cNvGrpSpPr/>
            <p:nvPr/>
          </p:nvGrpSpPr>
          <p:grpSpPr>
            <a:xfrm>
              <a:off x="4484914" y="1393371"/>
              <a:ext cx="1291772" cy="711200"/>
              <a:chOff x="4484914" y="1393371"/>
              <a:chExt cx="1291772" cy="711200"/>
            </a:xfrm>
          </p:grpSpPr>
          <p:sp>
            <p:nvSpPr>
              <p:cNvPr id="7" name="Right Brace 6"/>
              <p:cNvSpPr/>
              <p:nvPr/>
            </p:nvSpPr>
            <p:spPr>
              <a:xfrm>
                <a:off x="4484914" y="1393371"/>
                <a:ext cx="435429" cy="71120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10" name="Straight Connector 9"/>
              <p:cNvCxnSpPr/>
              <p:nvPr/>
            </p:nvCxnSpPr>
            <p:spPr>
              <a:xfrm>
                <a:off x="5152571" y="1509486"/>
                <a:ext cx="624115" cy="493485"/>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rot="5400000" flipH="1" flipV="1">
                <a:off x="5174343" y="1487716"/>
                <a:ext cx="595088" cy="493482"/>
              </a:xfrm>
              <a:prstGeom prst="line">
                <a:avLst/>
              </a:prstGeom>
            </p:spPr>
            <p:style>
              <a:lnRef idx="1">
                <a:schemeClr val="accent2"/>
              </a:lnRef>
              <a:fillRef idx="0">
                <a:schemeClr val="accent2"/>
              </a:fillRef>
              <a:effectRef idx="0">
                <a:schemeClr val="accent2"/>
              </a:effectRef>
              <a:fontRef idx="minor">
                <a:schemeClr val="tx1"/>
              </a:fontRef>
            </p:style>
          </p:cxn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07773"/>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Other Parameters</a:t>
            </a:r>
            <a:endParaRPr lang="en-US" sz="4000" dirty="0"/>
          </a:p>
        </p:txBody>
      </p:sp>
    </p:spTree>
    <p:extLst>
      <p:ext uri="{BB962C8B-B14F-4D97-AF65-F5344CB8AC3E}">
        <p14:creationId xmlns:p14="http://schemas.microsoft.com/office/powerpoint/2010/main" val="255048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18</a:t>
            </a:fld>
            <a:endParaRPr lang="en-US"/>
          </a:p>
        </p:txBody>
      </p:sp>
      <p:sp>
        <p:nvSpPr>
          <p:cNvPr id="2" name="TextBox 1"/>
          <p:cNvSpPr txBox="1"/>
          <p:nvPr/>
        </p:nvSpPr>
        <p:spPr>
          <a:xfrm>
            <a:off x="2616451" y="1810693"/>
            <a:ext cx="7206558" cy="1815882"/>
          </a:xfrm>
          <a:prstGeom prst="rect">
            <a:avLst/>
          </a:prstGeom>
          <a:noFill/>
        </p:spPr>
        <p:txBody>
          <a:bodyPr wrap="square" rtlCol="0">
            <a:spAutoFit/>
          </a:bodyPr>
          <a:lstStyle/>
          <a:p>
            <a:r>
              <a:rPr lang="en-US" sz="2800" dirty="0" smtClean="0"/>
              <a:t>Directivity</a:t>
            </a:r>
          </a:p>
          <a:p>
            <a:r>
              <a:rPr lang="en-US" sz="2800" dirty="0" smtClean="0"/>
              <a:t>Gain</a:t>
            </a:r>
          </a:p>
          <a:p>
            <a:r>
              <a:rPr lang="en-US" sz="2800" dirty="0" smtClean="0"/>
              <a:t>Aperture efficiency</a:t>
            </a:r>
          </a:p>
          <a:p>
            <a:r>
              <a:rPr lang="en-US" sz="2800" dirty="0" smtClean="0"/>
              <a:t>Antenna efficiency</a:t>
            </a:r>
            <a:endParaRPr lang="en-US" sz="2800" dirty="0"/>
          </a:p>
        </p:txBody>
      </p:sp>
    </p:spTree>
    <p:extLst>
      <p:ext uri="{BB962C8B-B14F-4D97-AF65-F5344CB8AC3E}">
        <p14:creationId xmlns:p14="http://schemas.microsoft.com/office/powerpoint/2010/main" val="120328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5520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Field </a:t>
            </a:r>
            <a:r>
              <a:rPr lang="en-US" sz="4000" dirty="0" smtClean="0"/>
              <a:t>Pattern</a:t>
            </a:r>
            <a:endParaRPr lang="en-US" sz="4000" dirty="0"/>
          </a:p>
        </p:txBody>
      </p:sp>
    </p:spTree>
    <p:extLst>
      <p:ext uri="{BB962C8B-B14F-4D97-AF65-F5344CB8AC3E}">
        <p14:creationId xmlns:p14="http://schemas.microsoft.com/office/powerpoint/2010/main" val="162566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3845" t="54089" r="30665" b="32309"/>
          <a:stretch/>
        </p:blipFill>
        <p:spPr>
          <a:xfrm>
            <a:off x="0" y="1032094"/>
            <a:ext cx="11949971" cy="187406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224254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Field Pattern</a:t>
            </a:r>
            <a:endParaRPr lang="en-US" sz="4000" dirty="0"/>
          </a:p>
        </p:txBody>
      </p:sp>
      <p:sp>
        <p:nvSpPr>
          <p:cNvPr id="5" name="Rectangle 4"/>
          <p:cNvSpPr/>
          <p:nvPr/>
        </p:nvSpPr>
        <p:spPr>
          <a:xfrm>
            <a:off x="464457" y="1225689"/>
            <a:ext cx="11408229" cy="3108543"/>
          </a:xfrm>
          <a:prstGeom prst="rect">
            <a:avLst/>
          </a:prstGeom>
        </p:spPr>
        <p:txBody>
          <a:bodyPr wrap="square">
            <a:spAutoFit/>
          </a:bodyPr>
          <a:lstStyle/>
          <a:p>
            <a:pPr algn="just"/>
            <a:r>
              <a:rPr lang="en-US" sz="2800" dirty="0" smtClean="0"/>
              <a:t>The field distribution can be quantifying in terms of field intensity is referred to as field pattern. </a:t>
            </a:r>
          </a:p>
          <a:p>
            <a:pPr algn="just"/>
            <a:endParaRPr lang="en-US" sz="2800" dirty="0" smtClean="0"/>
          </a:p>
          <a:p>
            <a:pPr algn="just"/>
            <a:r>
              <a:rPr lang="en-US" sz="2800" dirty="0" smtClean="0"/>
              <a:t>That means, the radiated power from the antenna when plotted, is expressed in terms of electric field E. Hence, it is known as </a:t>
            </a:r>
            <a:r>
              <a:rPr lang="en-US" sz="2800" b="1" dirty="0" smtClean="0"/>
              <a:t>field pattern</a:t>
            </a:r>
            <a:r>
              <a:rPr lang="en-US" sz="2800" dirty="0" smtClean="0"/>
              <a:t>. If it is quantified in terms of power (W), then it is known as </a:t>
            </a:r>
            <a:r>
              <a:rPr lang="en-US" sz="2800" b="1" dirty="0" smtClean="0"/>
              <a:t>power pattern</a:t>
            </a:r>
            <a:r>
              <a:rPr lang="en-US" sz="2800" dirty="0" smtClean="0"/>
              <a:t>.</a:t>
            </a:r>
          </a:p>
        </p:txBody>
      </p:sp>
    </p:spTree>
    <p:extLst>
      <p:ext uri="{BB962C8B-B14F-4D97-AF65-F5344CB8AC3E}">
        <p14:creationId xmlns:p14="http://schemas.microsoft.com/office/powerpoint/2010/main" val="52930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Field Pattern</a:t>
            </a:r>
            <a:endParaRPr lang="en-US" sz="4000" dirty="0"/>
          </a:p>
        </p:txBody>
      </p:sp>
      <p:sp>
        <p:nvSpPr>
          <p:cNvPr id="5" name="Rectangle 4"/>
          <p:cNvSpPr/>
          <p:nvPr/>
        </p:nvSpPr>
        <p:spPr>
          <a:xfrm>
            <a:off x="464457" y="1225689"/>
            <a:ext cx="11408229" cy="1815882"/>
          </a:xfrm>
          <a:prstGeom prst="rect">
            <a:avLst/>
          </a:prstGeom>
        </p:spPr>
        <p:txBody>
          <a:bodyPr wrap="square">
            <a:spAutoFit/>
          </a:bodyPr>
          <a:lstStyle/>
          <a:p>
            <a:pPr algn="just"/>
            <a:r>
              <a:rPr lang="en-US" sz="2800" dirty="0" smtClean="0"/>
              <a:t>The graphical distribution of radiated field or power as a function of</a:t>
            </a:r>
          </a:p>
          <a:p>
            <a:pPr algn="just"/>
            <a:r>
              <a:rPr lang="en-US" sz="2800" dirty="0" smtClean="0"/>
              <a:t>spatial angles (θ, Ø) for far-field.</a:t>
            </a:r>
          </a:p>
          <a:p>
            <a:pPr algn="just"/>
            <a:r>
              <a:rPr lang="en-US" sz="2800" dirty="0" smtClean="0"/>
              <a:t>spatial angles (θ, Ø) and radial distance(r) for near-field.</a:t>
            </a:r>
          </a:p>
        </p:txBody>
      </p:sp>
    </p:spTree>
    <p:extLst>
      <p:ext uri="{BB962C8B-B14F-4D97-AF65-F5344CB8AC3E}">
        <p14:creationId xmlns:p14="http://schemas.microsoft.com/office/powerpoint/2010/main" val="70136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pic>
        <p:nvPicPr>
          <p:cNvPr id="3074" name="Picture 2"/>
          <p:cNvPicPr>
            <a:picLocks noChangeAspect="1" noChangeArrowheads="1"/>
          </p:cNvPicPr>
          <p:nvPr/>
        </p:nvPicPr>
        <p:blipFill>
          <a:blip r:embed="rId2"/>
          <a:srcRect l="23872" t="35913" r="22248" b="10119"/>
          <a:stretch>
            <a:fillRect/>
          </a:stretch>
        </p:blipFill>
        <p:spPr bwMode="auto">
          <a:xfrm>
            <a:off x="856343" y="967420"/>
            <a:ext cx="10508343" cy="5917740"/>
          </a:xfrm>
          <a:prstGeom prst="rect">
            <a:avLst/>
          </a:prstGeom>
          <a:noFill/>
          <a:ln w="9525">
            <a:noFill/>
            <a:miter lim="800000"/>
            <a:headEnd/>
            <a:tailEnd/>
          </a:ln>
          <a:effectLst/>
        </p:spPr>
      </p:pic>
      <p:sp>
        <p:nvSpPr>
          <p:cNvPr id="5" name="TextBox 4"/>
          <p:cNvSpPr txBox="1"/>
          <p:nvPr/>
        </p:nvSpPr>
        <p:spPr>
          <a:xfrm>
            <a:off x="2438400" y="203204"/>
            <a:ext cx="7373257" cy="707886"/>
          </a:xfrm>
          <a:prstGeom prst="rect">
            <a:avLst/>
          </a:prstGeom>
          <a:noFill/>
        </p:spPr>
        <p:txBody>
          <a:bodyPr wrap="square" rtlCol="0">
            <a:spAutoFit/>
          </a:bodyPr>
          <a:lstStyle/>
          <a:p>
            <a:pPr algn="ctr"/>
            <a:r>
              <a:rPr lang="en-US" sz="4000" dirty="0" smtClean="0"/>
              <a:t>Coordinate System</a:t>
            </a:r>
            <a:endParaRPr lang="en-US" sz="4000" dirty="0"/>
          </a:p>
        </p:txBody>
      </p:sp>
    </p:spTree>
    <p:extLst>
      <p:ext uri="{BB962C8B-B14F-4D97-AF65-F5344CB8AC3E}">
        <p14:creationId xmlns:p14="http://schemas.microsoft.com/office/powerpoint/2010/main" val="265501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Near/Far </a:t>
            </a:r>
            <a:r>
              <a:rPr lang="en-US" sz="4000" dirty="0" smtClean="0"/>
              <a:t>Field Pattern</a:t>
            </a:r>
            <a:endParaRPr lang="en-US" sz="4000" dirty="0"/>
          </a:p>
        </p:txBody>
      </p:sp>
      <p:sp>
        <p:nvSpPr>
          <p:cNvPr id="5" name="Rectangle 4"/>
          <p:cNvSpPr/>
          <p:nvPr/>
        </p:nvSpPr>
        <p:spPr>
          <a:xfrm>
            <a:off x="464457" y="1225689"/>
            <a:ext cx="11408229" cy="4832092"/>
          </a:xfrm>
          <a:prstGeom prst="rect">
            <a:avLst/>
          </a:prstGeom>
        </p:spPr>
        <p:txBody>
          <a:bodyPr wrap="square">
            <a:spAutoFit/>
          </a:bodyPr>
          <a:lstStyle/>
          <a:p>
            <a:pPr algn="just"/>
            <a:r>
              <a:rPr lang="en-US" sz="2800" dirty="0" smtClean="0"/>
              <a:t>Near Field:</a:t>
            </a:r>
          </a:p>
          <a:p>
            <a:pPr algn="just"/>
            <a:r>
              <a:rPr lang="en-US" sz="2800" dirty="0" smtClean="0"/>
              <a:t>The field, which is nearer to the antenna, is called as </a:t>
            </a:r>
            <a:r>
              <a:rPr lang="en-US" sz="2800" b="1" dirty="0" smtClean="0"/>
              <a:t>near-field</a:t>
            </a:r>
            <a:r>
              <a:rPr lang="en-US" sz="2800" dirty="0" smtClean="0"/>
              <a:t>. It has an inductive effect and hence it is also known as </a:t>
            </a:r>
            <a:r>
              <a:rPr lang="en-US" sz="2800" b="1" dirty="0" smtClean="0"/>
              <a:t>inductive field</a:t>
            </a:r>
            <a:r>
              <a:rPr lang="en-US" sz="2800" dirty="0" smtClean="0"/>
              <a:t>, though it has some radiation components.</a:t>
            </a:r>
          </a:p>
          <a:p>
            <a:pPr algn="just"/>
            <a:endParaRPr lang="en-US" sz="2800" dirty="0" smtClean="0"/>
          </a:p>
          <a:p>
            <a:pPr algn="just"/>
            <a:r>
              <a:rPr lang="en-US" sz="2800" dirty="0" smtClean="0"/>
              <a:t>Far field:</a:t>
            </a:r>
          </a:p>
          <a:p>
            <a:pPr algn="just"/>
            <a:r>
              <a:rPr lang="en-US" sz="2800" dirty="0" smtClean="0"/>
              <a:t>The field, which is far from the antenna, is called as </a:t>
            </a:r>
            <a:r>
              <a:rPr lang="en-US" sz="2800" b="1" dirty="0" smtClean="0"/>
              <a:t>far-field</a:t>
            </a:r>
            <a:r>
              <a:rPr lang="en-US" sz="2800" dirty="0" smtClean="0"/>
              <a:t>. It is also called as </a:t>
            </a:r>
            <a:r>
              <a:rPr lang="en-US" sz="2800" b="1" dirty="0" smtClean="0"/>
              <a:t>radiation field</a:t>
            </a:r>
            <a:r>
              <a:rPr lang="en-US" sz="2800" dirty="0" smtClean="0"/>
              <a:t>, as the radiation effect is high in this area. Many of the antenna parameters along with the antenna directivity and the radiation pattern of the antenna are considered in this region only.</a:t>
            </a:r>
            <a:endParaRPr lang="en-US" sz="2800" dirty="0"/>
          </a:p>
        </p:txBody>
      </p:sp>
    </p:spTree>
    <p:extLst>
      <p:ext uri="{BB962C8B-B14F-4D97-AF65-F5344CB8AC3E}">
        <p14:creationId xmlns:p14="http://schemas.microsoft.com/office/powerpoint/2010/main" val="449989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24</a:t>
            </a:fld>
            <a:endParaRPr lang="en-US"/>
          </a:p>
        </p:txBody>
      </p:sp>
      <p:pic>
        <p:nvPicPr>
          <p:cNvPr id="2050" name="Picture 2"/>
          <p:cNvPicPr>
            <a:picLocks noChangeAspect="1" noChangeArrowheads="1"/>
          </p:cNvPicPr>
          <p:nvPr/>
        </p:nvPicPr>
        <p:blipFill>
          <a:blip r:embed="rId2"/>
          <a:srcRect l="36032" t="20833" r="8638" b="32540"/>
          <a:stretch>
            <a:fillRect/>
          </a:stretch>
        </p:blipFill>
        <p:spPr bwMode="auto">
          <a:xfrm>
            <a:off x="232228" y="981909"/>
            <a:ext cx="11713029" cy="5549519"/>
          </a:xfrm>
          <a:prstGeom prst="rect">
            <a:avLst/>
          </a:prstGeom>
          <a:noFill/>
          <a:ln w="9525">
            <a:noFill/>
            <a:miter lim="800000"/>
            <a:headEnd/>
            <a:tailEnd/>
          </a:ln>
          <a:effectLst/>
        </p:spPr>
      </p:pic>
      <p:sp>
        <p:nvSpPr>
          <p:cNvPr id="7" name="Rectangle 6"/>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Field Pattern</a:t>
            </a:r>
            <a:endParaRPr lang="en-US" sz="4000" dirty="0"/>
          </a:p>
        </p:txBody>
      </p:sp>
    </p:spTree>
    <p:extLst>
      <p:ext uri="{BB962C8B-B14F-4D97-AF65-F5344CB8AC3E}">
        <p14:creationId xmlns:p14="http://schemas.microsoft.com/office/powerpoint/2010/main" val="31010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Field Pattern</a:t>
            </a:r>
            <a:endParaRPr lang="en-US" sz="4000" dirty="0"/>
          </a:p>
        </p:txBody>
      </p:sp>
      <p:sp>
        <p:nvSpPr>
          <p:cNvPr id="5" name="Rectangle 4"/>
          <p:cNvSpPr/>
          <p:nvPr/>
        </p:nvSpPr>
        <p:spPr>
          <a:xfrm>
            <a:off x="449943" y="935403"/>
            <a:ext cx="11408229" cy="4493538"/>
          </a:xfrm>
          <a:prstGeom prst="rect">
            <a:avLst/>
          </a:prstGeom>
        </p:spPr>
        <p:txBody>
          <a:bodyPr wrap="square">
            <a:spAutoFit/>
          </a:bodyPr>
          <a:lstStyle/>
          <a:p>
            <a:pPr algn="just"/>
            <a:endParaRPr lang="en-US" sz="2600" dirty="0" smtClean="0"/>
          </a:p>
          <a:p>
            <a:pPr algn="just"/>
            <a:r>
              <a:rPr lang="en-US" sz="2600" dirty="0" smtClean="0"/>
              <a:t>The field, which is very near to the antenna is </a:t>
            </a:r>
            <a:r>
              <a:rPr lang="en-US" sz="2600" b="1" dirty="0" smtClean="0"/>
              <a:t>reactive near field</a:t>
            </a:r>
            <a:r>
              <a:rPr lang="en-US" sz="2600" dirty="0" smtClean="0"/>
              <a:t> or </a:t>
            </a:r>
            <a:r>
              <a:rPr lang="en-US" sz="2600" b="1" dirty="0" smtClean="0"/>
              <a:t>non-</a:t>
            </a:r>
            <a:r>
              <a:rPr lang="en-US" sz="2600" b="1" dirty="0" err="1" smtClean="0"/>
              <a:t>radiative</a:t>
            </a:r>
            <a:r>
              <a:rPr lang="en-US" sz="2600" b="1" dirty="0" smtClean="0"/>
              <a:t> field</a:t>
            </a:r>
            <a:r>
              <a:rPr lang="en-US" sz="2600" dirty="0" smtClean="0"/>
              <a:t> where the radiation is not pre-dominant. </a:t>
            </a:r>
          </a:p>
          <a:p>
            <a:pPr algn="just"/>
            <a:r>
              <a:rPr lang="en-US" sz="2600" dirty="0" smtClean="0"/>
              <a:t>The region next to it can be termed as </a:t>
            </a:r>
            <a:r>
              <a:rPr lang="en-US" sz="2600" b="1" dirty="0" smtClean="0"/>
              <a:t>radiating near field</a:t>
            </a:r>
            <a:r>
              <a:rPr lang="en-US" sz="2600" dirty="0" smtClean="0"/>
              <a:t> or </a:t>
            </a:r>
            <a:r>
              <a:rPr lang="en-US" sz="2600" b="1" dirty="0" smtClean="0"/>
              <a:t>Fresnel’s field</a:t>
            </a:r>
            <a:r>
              <a:rPr lang="en-US" sz="2600" dirty="0" smtClean="0"/>
              <a:t> as the radiation predominates and the angular field distribution, depends on the physical distance from the antenna.</a:t>
            </a:r>
          </a:p>
          <a:p>
            <a:pPr algn="just"/>
            <a:endParaRPr lang="en-US" sz="2600" dirty="0" smtClean="0"/>
          </a:p>
          <a:p>
            <a:pPr algn="just"/>
            <a:r>
              <a:rPr lang="en-US" sz="2600" dirty="0" smtClean="0"/>
              <a:t>The region next to it is </a:t>
            </a:r>
            <a:r>
              <a:rPr lang="en-US" sz="2600" b="1" dirty="0" smtClean="0"/>
              <a:t>radiating far-field</a:t>
            </a:r>
            <a:r>
              <a:rPr lang="en-US" sz="2600" dirty="0" smtClean="0"/>
              <a:t> region. In this region, field distribution is independent of the distance from antenna. The effective radiation pattern is observed in this region.</a:t>
            </a:r>
          </a:p>
          <a:p>
            <a:pPr algn="just"/>
            <a:endParaRPr lang="en-US" sz="2600" dirty="0" smtClean="0"/>
          </a:p>
        </p:txBody>
      </p:sp>
    </p:spTree>
    <p:extLst>
      <p:ext uri="{BB962C8B-B14F-4D97-AF65-F5344CB8AC3E}">
        <p14:creationId xmlns:p14="http://schemas.microsoft.com/office/powerpoint/2010/main" val="2962711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a:t>
            </a:r>
            <a:endParaRPr lang="en-US" sz="4000" dirty="0"/>
          </a:p>
        </p:txBody>
      </p:sp>
      <p:sp>
        <p:nvSpPr>
          <p:cNvPr id="5" name="Rectangle 4"/>
          <p:cNvSpPr/>
          <p:nvPr/>
        </p:nvSpPr>
        <p:spPr>
          <a:xfrm>
            <a:off x="362857" y="1124100"/>
            <a:ext cx="11408229" cy="3970318"/>
          </a:xfrm>
          <a:prstGeom prst="rect">
            <a:avLst/>
          </a:prstGeom>
        </p:spPr>
        <p:txBody>
          <a:bodyPr wrap="square">
            <a:spAutoFit/>
          </a:bodyPr>
          <a:lstStyle/>
          <a:p>
            <a:pPr algn="just"/>
            <a:endParaRPr lang="en-US" sz="2800" dirty="0" smtClean="0"/>
          </a:p>
          <a:p>
            <a:pPr algn="just"/>
            <a:r>
              <a:rPr lang="en-US" sz="2800" dirty="0" smtClean="0"/>
              <a:t>The energy radiated by an antenna is represented by the Radiation pattern of the antenna. Radiation Patterns are diagrammatical representations of the distribution of radiated energy into space, as a function of direction.</a:t>
            </a:r>
          </a:p>
          <a:p>
            <a:pPr algn="just"/>
            <a:r>
              <a:rPr lang="en-US" sz="2800" dirty="0" smtClean="0"/>
              <a:t>This is a mathematical function of radiation properties of the antenna represented as a function of spherical co-ordinates, E (θ, Ø) and H (θ, Ø).</a:t>
            </a:r>
          </a:p>
          <a:p>
            <a:pPr algn="just"/>
            <a:endParaRPr lang="en-US" sz="2800" dirty="0"/>
          </a:p>
        </p:txBody>
      </p:sp>
    </p:spTree>
    <p:extLst>
      <p:ext uri="{BB962C8B-B14F-4D97-AF65-F5344CB8AC3E}">
        <p14:creationId xmlns:p14="http://schemas.microsoft.com/office/powerpoint/2010/main" val="259422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27</a:t>
            </a:fld>
            <a:endParaRPr lang="en-US"/>
          </a:p>
        </p:txBody>
      </p:sp>
      <p:sp>
        <p:nvSpPr>
          <p:cNvPr id="7" name="Rectangle 6"/>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a:t>
            </a:r>
            <a:endParaRPr lang="en-US" sz="4000" dirty="0"/>
          </a:p>
        </p:txBody>
      </p:sp>
      <p:pic>
        <p:nvPicPr>
          <p:cNvPr id="3074" name="Picture 2"/>
          <p:cNvPicPr>
            <a:picLocks noChangeAspect="1" noChangeArrowheads="1"/>
          </p:cNvPicPr>
          <p:nvPr/>
        </p:nvPicPr>
        <p:blipFill>
          <a:blip r:embed="rId2"/>
          <a:srcRect l="36143" t="17262" r="8638" b="6250"/>
          <a:stretch>
            <a:fillRect/>
          </a:stretch>
        </p:blipFill>
        <p:spPr bwMode="auto">
          <a:xfrm>
            <a:off x="2380343" y="1289903"/>
            <a:ext cx="7184571" cy="5595257"/>
          </a:xfrm>
          <a:prstGeom prst="rect">
            <a:avLst/>
          </a:prstGeom>
          <a:noFill/>
          <a:ln w="9525">
            <a:noFill/>
            <a:miter lim="800000"/>
            <a:headEnd/>
            <a:tailEnd/>
          </a:ln>
          <a:effectLst/>
        </p:spPr>
      </p:pic>
      <p:cxnSp>
        <p:nvCxnSpPr>
          <p:cNvPr id="8" name="Straight Connector 7"/>
          <p:cNvCxnSpPr/>
          <p:nvPr/>
        </p:nvCxnSpPr>
        <p:spPr>
          <a:xfrm rot="5400000" flipH="1" flipV="1">
            <a:off x="5283200" y="2017486"/>
            <a:ext cx="2264228" cy="7257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rot="16200000" flipH="1">
            <a:off x="5352143" y="5490028"/>
            <a:ext cx="2053771" cy="68217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rot="16200000" flipV="1">
            <a:off x="4463145" y="1952172"/>
            <a:ext cx="2133600" cy="754741"/>
          </a:xfrm>
          <a:prstGeom prst="line">
            <a:avLst/>
          </a:prstGeom>
        </p:spPr>
        <p:style>
          <a:lnRef idx="1">
            <a:schemeClr val="accent2"/>
          </a:lnRef>
          <a:fillRef idx="0">
            <a:schemeClr val="accent2"/>
          </a:fillRef>
          <a:effectRef idx="0">
            <a:schemeClr val="accent2"/>
          </a:effectRef>
          <a:fontRef idx="minor">
            <a:schemeClr val="tx1"/>
          </a:fontRef>
        </p:style>
      </p:cxnSp>
      <p:cxnSp>
        <p:nvCxnSpPr>
          <p:cNvPr id="15" name="Straight Connector 14"/>
          <p:cNvCxnSpPr/>
          <p:nvPr/>
        </p:nvCxnSpPr>
        <p:spPr>
          <a:xfrm rot="5400000">
            <a:off x="4532087" y="5511800"/>
            <a:ext cx="2053771" cy="63862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82837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a:t>
            </a:r>
            <a:endParaRPr lang="en-US" sz="4000" dirty="0"/>
          </a:p>
        </p:txBody>
      </p:sp>
      <p:sp>
        <p:nvSpPr>
          <p:cNvPr id="5" name="Rectangle 4"/>
          <p:cNvSpPr/>
          <p:nvPr/>
        </p:nvSpPr>
        <p:spPr>
          <a:xfrm>
            <a:off x="464457" y="1225689"/>
            <a:ext cx="11408229" cy="1815882"/>
          </a:xfrm>
          <a:prstGeom prst="rect">
            <a:avLst/>
          </a:prstGeom>
        </p:spPr>
        <p:txBody>
          <a:bodyPr wrap="square">
            <a:spAutoFit/>
          </a:bodyPr>
          <a:lstStyle/>
          <a:p>
            <a:pPr algn="just"/>
            <a:r>
              <a:rPr lang="en-US" sz="2800" dirty="0" smtClean="0"/>
              <a:t>The above figure shows radiation pattern of a dipole antenna. The energy being radiated is represented by the patterns drawn in a particular direction. The arrows represent directions of radiation.</a:t>
            </a:r>
          </a:p>
        </p:txBody>
      </p:sp>
    </p:spTree>
    <p:extLst>
      <p:ext uri="{BB962C8B-B14F-4D97-AF65-F5344CB8AC3E}">
        <p14:creationId xmlns:p14="http://schemas.microsoft.com/office/powerpoint/2010/main" val="3469897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29</a:t>
            </a:fld>
            <a:endParaRPr lang="en-US"/>
          </a:p>
        </p:txBody>
      </p:sp>
      <p:sp>
        <p:nvSpPr>
          <p:cNvPr id="7" name="Rectangle 6"/>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 in 3D</a:t>
            </a:r>
            <a:endParaRPr lang="en-US" sz="4000" dirty="0"/>
          </a:p>
        </p:txBody>
      </p:sp>
      <p:pic>
        <p:nvPicPr>
          <p:cNvPr id="4098" name="Picture 2"/>
          <p:cNvPicPr>
            <a:picLocks noChangeAspect="1" noChangeArrowheads="1"/>
          </p:cNvPicPr>
          <p:nvPr/>
        </p:nvPicPr>
        <p:blipFill>
          <a:blip r:embed="rId2"/>
          <a:srcRect l="37370" t="19444" r="14216" b="28572"/>
          <a:stretch>
            <a:fillRect/>
          </a:stretch>
        </p:blipFill>
        <p:spPr bwMode="auto">
          <a:xfrm>
            <a:off x="2859314" y="899886"/>
            <a:ext cx="6299200" cy="3802743"/>
          </a:xfrm>
          <a:prstGeom prst="rect">
            <a:avLst/>
          </a:prstGeom>
          <a:noFill/>
          <a:ln w="9525">
            <a:noFill/>
            <a:miter lim="800000"/>
            <a:headEnd/>
            <a:tailEnd/>
          </a:ln>
          <a:effectLst/>
        </p:spPr>
      </p:pic>
      <p:sp>
        <p:nvSpPr>
          <p:cNvPr id="8" name="Rectangle 7"/>
          <p:cNvSpPr/>
          <p:nvPr/>
        </p:nvSpPr>
        <p:spPr>
          <a:xfrm>
            <a:off x="377371" y="4883220"/>
            <a:ext cx="11582400" cy="954107"/>
          </a:xfrm>
          <a:prstGeom prst="rect">
            <a:avLst/>
          </a:prstGeom>
        </p:spPr>
        <p:txBody>
          <a:bodyPr wrap="square">
            <a:spAutoFit/>
          </a:bodyPr>
          <a:lstStyle/>
          <a:p>
            <a:pPr algn="just"/>
            <a:r>
              <a:rPr lang="en-US" sz="2800" dirty="0" smtClean="0"/>
              <a:t>The given figure is an </a:t>
            </a:r>
            <a:r>
              <a:rPr lang="en-US" sz="2800" b="1" dirty="0" smtClean="0"/>
              <a:t>Omni directional radiation pattern</a:t>
            </a:r>
            <a:r>
              <a:rPr lang="en-US" sz="2800" dirty="0" smtClean="0"/>
              <a:t>. This indicates the three co-ordinates (x, y, z).</a:t>
            </a:r>
            <a:endParaRPr lang="en-US" sz="2800" dirty="0"/>
          </a:p>
        </p:txBody>
      </p:sp>
    </p:spTree>
    <p:extLst>
      <p:ext uri="{BB962C8B-B14F-4D97-AF65-F5344CB8AC3E}">
        <p14:creationId xmlns:p14="http://schemas.microsoft.com/office/powerpoint/2010/main" val="322788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3</a:t>
            </a:fld>
            <a:endParaRPr lang="en-US"/>
          </a:p>
        </p:txBody>
      </p:sp>
      <p:sp>
        <p:nvSpPr>
          <p:cNvPr id="7" name="TextBox 6"/>
          <p:cNvSpPr txBox="1"/>
          <p:nvPr/>
        </p:nvSpPr>
        <p:spPr>
          <a:xfrm>
            <a:off x="914400" y="1843311"/>
            <a:ext cx="10319657" cy="707886"/>
          </a:xfrm>
          <a:prstGeom prst="rect">
            <a:avLst/>
          </a:prstGeom>
          <a:noFill/>
        </p:spPr>
        <p:txBody>
          <a:bodyPr wrap="square" rtlCol="0">
            <a:spAutoFit/>
          </a:bodyPr>
          <a:lstStyle/>
          <a:p>
            <a:pPr algn="ctr"/>
            <a:r>
              <a:rPr lang="en-US" sz="4000" dirty="0" smtClean="0"/>
              <a:t>Antenna Fundamentals</a:t>
            </a:r>
            <a:endParaRPr lang="en-US" sz="4000" dirty="0"/>
          </a:p>
        </p:txBody>
      </p:sp>
    </p:spTree>
    <p:extLst>
      <p:ext uri="{BB962C8B-B14F-4D97-AF65-F5344CB8AC3E}">
        <p14:creationId xmlns:p14="http://schemas.microsoft.com/office/powerpoint/2010/main" val="9703142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 in 2D</a:t>
            </a:r>
            <a:endParaRPr lang="en-US" sz="4000" dirty="0"/>
          </a:p>
        </p:txBody>
      </p:sp>
      <p:pic>
        <p:nvPicPr>
          <p:cNvPr id="5122" name="Picture 2"/>
          <p:cNvPicPr>
            <a:picLocks noChangeAspect="1" noChangeArrowheads="1"/>
          </p:cNvPicPr>
          <p:nvPr/>
        </p:nvPicPr>
        <p:blipFill>
          <a:blip r:embed="rId3"/>
          <a:srcRect l="37035" t="18254" r="13770" b="36309"/>
          <a:stretch>
            <a:fillRect/>
          </a:stretch>
        </p:blipFill>
        <p:spPr bwMode="auto">
          <a:xfrm>
            <a:off x="870858" y="1170308"/>
            <a:ext cx="9956800" cy="5170312"/>
          </a:xfrm>
          <a:prstGeom prst="rect">
            <a:avLst/>
          </a:prstGeom>
          <a:noFill/>
          <a:ln w="9525">
            <a:noFill/>
            <a:miter lim="800000"/>
            <a:headEnd/>
            <a:tailEnd/>
          </a:ln>
          <a:effectLst/>
        </p:spPr>
      </p:pic>
    </p:spTree>
    <p:extLst>
      <p:ext uri="{BB962C8B-B14F-4D97-AF65-F5344CB8AC3E}">
        <p14:creationId xmlns:p14="http://schemas.microsoft.com/office/powerpoint/2010/main" val="1842816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 2D</a:t>
            </a:r>
            <a:endParaRPr lang="en-US" sz="4000" dirty="0"/>
          </a:p>
        </p:txBody>
      </p:sp>
      <p:sp>
        <p:nvSpPr>
          <p:cNvPr id="5" name="Rectangle 4"/>
          <p:cNvSpPr/>
          <p:nvPr/>
        </p:nvSpPr>
        <p:spPr>
          <a:xfrm>
            <a:off x="464457" y="1225689"/>
            <a:ext cx="11408229" cy="2246769"/>
          </a:xfrm>
          <a:prstGeom prst="rect">
            <a:avLst/>
          </a:prstGeom>
        </p:spPr>
        <p:txBody>
          <a:bodyPr wrap="square">
            <a:spAutoFit/>
          </a:bodyPr>
          <a:lstStyle/>
          <a:p>
            <a:pPr algn="just"/>
            <a:r>
              <a:rPr lang="en-US" sz="2800" dirty="0" smtClean="0"/>
              <a:t>Two-dimensional pattern can be obtained from three-dimensional pattern by dividing it into horizontal and vertical planes. These resultant patterns are known as Horizontal pattern and Vertical pattern respectively.</a:t>
            </a:r>
          </a:p>
          <a:p>
            <a:pPr algn="just"/>
            <a:endParaRPr lang="en-US" sz="2800" dirty="0" smtClean="0"/>
          </a:p>
        </p:txBody>
      </p:sp>
    </p:spTree>
    <p:extLst>
      <p:ext uri="{BB962C8B-B14F-4D97-AF65-F5344CB8AC3E}">
        <p14:creationId xmlns:p14="http://schemas.microsoft.com/office/powerpoint/2010/main" val="384467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07886"/>
          </a:xfrm>
          <a:prstGeom prst="rect">
            <a:avLst/>
          </a:prstGeom>
        </p:spPr>
        <p:txBody>
          <a:bodyPr wrap="square">
            <a:spAutoFit/>
          </a:bodyPr>
          <a:lstStyle/>
          <a:p>
            <a:pPr algn="ctr"/>
            <a:r>
              <a:rPr lang="en-US" sz="4000" dirty="0" smtClean="0"/>
              <a:t>Types of Radiation patterns</a:t>
            </a:r>
          </a:p>
        </p:txBody>
      </p:sp>
      <p:sp>
        <p:nvSpPr>
          <p:cNvPr id="5" name="Rectangle 4"/>
          <p:cNvSpPr/>
          <p:nvPr/>
        </p:nvSpPr>
        <p:spPr>
          <a:xfrm>
            <a:off x="420914" y="1196660"/>
            <a:ext cx="11408229" cy="4401205"/>
          </a:xfrm>
          <a:prstGeom prst="rect">
            <a:avLst/>
          </a:prstGeom>
        </p:spPr>
        <p:txBody>
          <a:bodyPr wrap="square">
            <a:spAutoFit/>
          </a:bodyPr>
          <a:lstStyle/>
          <a:p>
            <a:pPr algn="just"/>
            <a:r>
              <a:rPr lang="en-US" sz="2800" dirty="0" smtClean="0"/>
              <a:t>The common types of Radiation patterns are:</a:t>
            </a:r>
          </a:p>
          <a:p>
            <a:pPr algn="just">
              <a:buFont typeface="Arial" pitchFamily="34" charset="0"/>
              <a:buChar char="•"/>
            </a:pPr>
            <a:r>
              <a:rPr lang="en-US" sz="2800" dirty="0" smtClean="0"/>
              <a:t> Omni-directional pattern (also called non-directional pattern): The pattern usually has a doughnut shape in three-dimensional view. However, in two-dimensional view, it forms a figure-of-eight pattern. </a:t>
            </a:r>
          </a:p>
          <a:p>
            <a:pPr algn="just">
              <a:buFont typeface="Arial" pitchFamily="34" charset="0"/>
              <a:buChar char="•"/>
            </a:pPr>
            <a:r>
              <a:rPr lang="en-US" sz="2800" dirty="0" smtClean="0"/>
              <a:t> Pencil-beam pattern: The beam has a sharp directional pencil shaped pattern.</a:t>
            </a:r>
          </a:p>
          <a:p>
            <a:pPr algn="just">
              <a:buFont typeface="Arial" pitchFamily="34" charset="0"/>
              <a:buChar char="•"/>
            </a:pPr>
            <a:r>
              <a:rPr lang="en-US" sz="2800" dirty="0" smtClean="0"/>
              <a:t> Fan-beam pattern: The beam has a fan-shaped pattern.</a:t>
            </a:r>
          </a:p>
          <a:p>
            <a:pPr algn="just">
              <a:buFont typeface="Arial" pitchFamily="34" charset="0"/>
              <a:buChar char="•"/>
            </a:pPr>
            <a:r>
              <a:rPr lang="en-US" sz="2800" dirty="0" smtClean="0"/>
              <a:t> Shaped beam pattern: The beam, which is non-uniform and </a:t>
            </a:r>
            <a:r>
              <a:rPr lang="en-US" sz="2800" dirty="0" err="1" smtClean="0"/>
              <a:t>patternless</a:t>
            </a:r>
            <a:r>
              <a:rPr lang="en-US" sz="2800" dirty="0" smtClean="0"/>
              <a:t> is known as shaped beam.</a:t>
            </a:r>
            <a:endParaRPr lang="en-US" sz="2800" dirty="0"/>
          </a:p>
        </p:txBody>
      </p:sp>
    </p:spTree>
    <p:extLst>
      <p:ext uri="{BB962C8B-B14F-4D97-AF65-F5344CB8AC3E}">
        <p14:creationId xmlns:p14="http://schemas.microsoft.com/office/powerpoint/2010/main" val="57787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Isotropic Radiation</a:t>
            </a:r>
            <a:endParaRPr lang="en-US" sz="4000" dirty="0"/>
          </a:p>
        </p:txBody>
      </p:sp>
      <p:sp>
        <p:nvSpPr>
          <p:cNvPr id="5" name="Rectangle 4"/>
          <p:cNvSpPr/>
          <p:nvPr/>
        </p:nvSpPr>
        <p:spPr>
          <a:xfrm>
            <a:off x="464457" y="1225689"/>
            <a:ext cx="11408229" cy="3108543"/>
          </a:xfrm>
          <a:prstGeom prst="rect">
            <a:avLst/>
          </a:prstGeom>
        </p:spPr>
        <p:txBody>
          <a:bodyPr wrap="square">
            <a:spAutoFit/>
          </a:bodyPr>
          <a:lstStyle/>
          <a:p>
            <a:pPr algn="just"/>
            <a:r>
              <a:rPr lang="en-US" sz="2800" dirty="0" smtClean="0"/>
              <a:t>Isotropic radiation is the radiation from a point source, radiating uniformly in all directions, with same intensity regardless of the direction of measurement.</a:t>
            </a:r>
          </a:p>
          <a:p>
            <a:pPr algn="just"/>
            <a:r>
              <a:rPr lang="en-US" sz="2800" dirty="0" smtClean="0"/>
              <a:t>or</a:t>
            </a:r>
          </a:p>
          <a:p>
            <a:pPr algn="just"/>
            <a:r>
              <a:rPr lang="en-US" sz="2800" dirty="0" smtClean="0"/>
              <a:t>If the radiation is equal in all directions, then it is known as isotropic radiation.</a:t>
            </a:r>
          </a:p>
          <a:p>
            <a:pPr algn="just"/>
            <a:endParaRPr lang="en-US" sz="2800" dirty="0"/>
          </a:p>
        </p:txBody>
      </p:sp>
    </p:spTree>
    <p:extLst>
      <p:ext uri="{BB962C8B-B14F-4D97-AF65-F5344CB8AC3E}">
        <p14:creationId xmlns:p14="http://schemas.microsoft.com/office/powerpoint/2010/main" val="1612039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Isotropic Radiation</a:t>
            </a:r>
            <a:endParaRPr lang="en-US" sz="4000" dirty="0"/>
          </a:p>
        </p:txBody>
      </p:sp>
      <p:sp>
        <p:nvSpPr>
          <p:cNvPr id="5" name="Rectangle 4"/>
          <p:cNvSpPr/>
          <p:nvPr/>
        </p:nvSpPr>
        <p:spPr>
          <a:xfrm>
            <a:off x="464457" y="1225689"/>
            <a:ext cx="11408229" cy="4401205"/>
          </a:xfrm>
          <a:prstGeom prst="rect">
            <a:avLst/>
          </a:prstGeom>
        </p:spPr>
        <p:txBody>
          <a:bodyPr wrap="square">
            <a:spAutoFit/>
          </a:bodyPr>
          <a:lstStyle/>
          <a:p>
            <a:pPr algn="just"/>
            <a:r>
              <a:rPr lang="en-US" sz="2800" dirty="0" smtClean="0"/>
              <a:t>The point source is an example of isotropic radiator. However, this isotropic radiation is </a:t>
            </a:r>
            <a:r>
              <a:rPr lang="en-US" sz="2800" dirty="0" smtClean="0">
                <a:solidFill>
                  <a:srgbClr val="FF0000"/>
                </a:solidFill>
              </a:rPr>
              <a:t>practically impossible, because every antenna radiates its energy with some directivity.</a:t>
            </a:r>
          </a:p>
          <a:p>
            <a:pPr algn="just"/>
            <a:endParaRPr lang="en-US" sz="2800" dirty="0" smtClean="0"/>
          </a:p>
          <a:p>
            <a:pPr algn="just"/>
            <a:r>
              <a:rPr lang="en-US" sz="2800" dirty="0" smtClean="0"/>
              <a:t>The isotropic radiation is nothing but </a:t>
            </a:r>
            <a:r>
              <a:rPr lang="en-US" sz="2800" b="1" dirty="0" smtClean="0"/>
              <a:t>Omni-directional radiation</a:t>
            </a:r>
            <a:r>
              <a:rPr lang="en-US" sz="2800" dirty="0" smtClean="0"/>
              <a:t>.</a:t>
            </a:r>
          </a:p>
          <a:p>
            <a:pPr algn="just"/>
            <a:endParaRPr lang="en-US" sz="2800" dirty="0" smtClean="0"/>
          </a:p>
          <a:p>
            <a:pPr algn="just"/>
            <a:r>
              <a:rPr lang="en-US" sz="2800" dirty="0" smtClean="0"/>
              <a:t>It has a doughnut-shaped pattern when viewed in 3D and a figure-of-eight pattern when viewed in 2D.</a:t>
            </a:r>
          </a:p>
          <a:p>
            <a:pPr algn="just"/>
            <a:endParaRPr lang="en-US" sz="2800" dirty="0"/>
          </a:p>
        </p:txBody>
      </p:sp>
    </p:spTree>
    <p:extLst>
      <p:ext uri="{BB962C8B-B14F-4D97-AF65-F5344CB8AC3E}">
        <p14:creationId xmlns:p14="http://schemas.microsoft.com/office/powerpoint/2010/main" val="3757357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1200329"/>
          </a:xfrm>
          <a:prstGeom prst="rect">
            <a:avLst/>
          </a:prstGeom>
        </p:spPr>
        <p:txBody>
          <a:bodyPr wrap="square">
            <a:spAutoFit/>
          </a:bodyPr>
          <a:lstStyle/>
          <a:p>
            <a:pPr algn="ctr"/>
            <a:r>
              <a:rPr lang="en-US" sz="3600" dirty="0" smtClean="0"/>
              <a:t>Doughnut-shaped pattern and a figure-of-eight pattern</a:t>
            </a:r>
          </a:p>
        </p:txBody>
      </p:sp>
      <p:pic>
        <p:nvPicPr>
          <p:cNvPr id="1026" name="Picture 2"/>
          <p:cNvPicPr>
            <a:picLocks noChangeAspect="1" noChangeArrowheads="1"/>
          </p:cNvPicPr>
          <p:nvPr/>
        </p:nvPicPr>
        <p:blipFill>
          <a:blip r:embed="rId3"/>
          <a:srcRect l="37482" t="37897" r="14216" b="24802"/>
          <a:stretch>
            <a:fillRect/>
          </a:stretch>
        </p:blipFill>
        <p:spPr bwMode="auto">
          <a:xfrm>
            <a:off x="624115" y="1628216"/>
            <a:ext cx="10624457" cy="4612927"/>
          </a:xfrm>
          <a:prstGeom prst="rect">
            <a:avLst/>
          </a:prstGeom>
          <a:noFill/>
          <a:ln w="9525">
            <a:noFill/>
            <a:miter lim="800000"/>
            <a:headEnd/>
            <a:tailEnd/>
          </a:ln>
          <a:effectLst/>
        </p:spPr>
      </p:pic>
    </p:spTree>
    <p:extLst>
      <p:ext uri="{BB962C8B-B14F-4D97-AF65-F5344CB8AC3E}">
        <p14:creationId xmlns:p14="http://schemas.microsoft.com/office/powerpoint/2010/main" val="4075947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Directivity</a:t>
            </a:r>
            <a:endParaRPr lang="en-US" sz="4000" dirty="0"/>
          </a:p>
        </p:txBody>
      </p:sp>
      <p:sp>
        <p:nvSpPr>
          <p:cNvPr id="5" name="Rectangle 4"/>
          <p:cNvSpPr/>
          <p:nvPr/>
        </p:nvSpPr>
        <p:spPr>
          <a:xfrm>
            <a:off x="217715" y="764024"/>
            <a:ext cx="11974285" cy="7294305"/>
          </a:xfrm>
          <a:prstGeom prst="rect">
            <a:avLst/>
          </a:prstGeom>
        </p:spPr>
        <p:txBody>
          <a:bodyPr wrap="square">
            <a:spAutoFit/>
          </a:bodyPr>
          <a:lstStyle/>
          <a:p>
            <a:pPr algn="just"/>
            <a:r>
              <a:rPr lang="en-US" sz="2600" dirty="0" smtClean="0"/>
              <a:t>“The ratio of maximum radiation intensity of the subject antenna to the radiation intensity of an isotropic or reference antenna, radiating the same total power is called the </a:t>
            </a:r>
            <a:r>
              <a:rPr lang="en-US" sz="2600" b="1" dirty="0" smtClean="0"/>
              <a:t>directivity</a:t>
            </a:r>
            <a:r>
              <a:rPr lang="en-US" sz="2600" dirty="0" smtClean="0"/>
              <a:t>.”</a:t>
            </a:r>
          </a:p>
          <a:p>
            <a:pPr algn="just"/>
            <a:endParaRPr lang="en-US" sz="2600" dirty="0" smtClean="0"/>
          </a:p>
          <a:p>
            <a:pPr algn="just"/>
            <a:r>
              <a:rPr lang="en-US" sz="2600" dirty="0" smtClean="0"/>
              <a:t>“The ratio of radiation intensity in a given direction from an antenna to the radiation intensity averaged over all directions, is termed as directivity.”</a:t>
            </a:r>
          </a:p>
          <a:p>
            <a:pPr algn="just"/>
            <a:endParaRPr lang="en-US" sz="2600" dirty="0" smtClean="0"/>
          </a:p>
          <a:p>
            <a:pPr algn="just"/>
            <a:r>
              <a:rPr lang="en-US" sz="2600" dirty="0" smtClean="0"/>
              <a:t>If that particular direction is not specified, then the direction in which maximum intensity is observed, can be taken as the directivity of that antenna.</a:t>
            </a:r>
          </a:p>
          <a:p>
            <a:pPr algn="just"/>
            <a:endParaRPr lang="en-US" sz="2600" dirty="0" smtClean="0"/>
          </a:p>
          <a:p>
            <a:pPr algn="just"/>
            <a:r>
              <a:rPr lang="en-US" sz="2600" dirty="0" smtClean="0"/>
              <a:t>The directivity of a non-isotropic antenna is equal to the ratio of the radiation intensity in a given direction to the radiation intensity of the isotropic source.</a:t>
            </a:r>
          </a:p>
          <a:p>
            <a:pPr algn="just"/>
            <a:endParaRPr lang="en-US" sz="2600" dirty="0" smtClean="0"/>
          </a:p>
          <a:p>
            <a:pPr algn="just"/>
            <a:endParaRPr lang="en-US" sz="2600" dirty="0" smtClean="0"/>
          </a:p>
          <a:p>
            <a:pPr algn="just"/>
            <a:endParaRPr lang="en-US" sz="2600" dirty="0" smtClean="0"/>
          </a:p>
        </p:txBody>
      </p:sp>
    </p:spTree>
    <p:extLst>
      <p:ext uri="{BB962C8B-B14F-4D97-AF65-F5344CB8AC3E}">
        <p14:creationId xmlns:p14="http://schemas.microsoft.com/office/powerpoint/2010/main" val="1853556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Directivity</a:t>
            </a:r>
            <a:endParaRPr lang="en-US" sz="4000" dirty="0"/>
          </a:p>
        </p:txBody>
      </p:sp>
      <p:sp>
        <p:nvSpPr>
          <p:cNvPr id="5" name="Rectangle 4"/>
          <p:cNvSpPr/>
          <p:nvPr/>
        </p:nvSpPr>
        <p:spPr>
          <a:xfrm>
            <a:off x="464457" y="877346"/>
            <a:ext cx="11408229" cy="4832092"/>
          </a:xfrm>
          <a:prstGeom prst="rect">
            <a:avLst/>
          </a:prstGeom>
        </p:spPr>
        <p:txBody>
          <a:bodyPr wrap="square">
            <a:spAutoFit/>
          </a:bodyPr>
          <a:lstStyle/>
          <a:p>
            <a:pPr algn="just"/>
            <a:endParaRPr lang="en-US" sz="2800" dirty="0" smtClean="0"/>
          </a:p>
          <a:p>
            <a:pPr algn="just"/>
            <a:endParaRPr lang="en-US" sz="2800" dirty="0" smtClean="0"/>
          </a:p>
          <a:p>
            <a:pPr algn="just"/>
            <a:r>
              <a:rPr lang="en-US" sz="2800" dirty="0" smtClean="0"/>
              <a:t>The radiation intensity is </a:t>
            </a:r>
            <a:r>
              <a:rPr lang="en-US" sz="2800" b="1" dirty="0" smtClean="0"/>
              <a:t>focused in a particular direction</a:t>
            </a:r>
            <a:r>
              <a:rPr lang="en-US" sz="2800" dirty="0" smtClean="0"/>
              <a:t>, while it is transmitting or receiving. Hence, the antenna is said to have its </a:t>
            </a:r>
            <a:r>
              <a:rPr lang="en-US" sz="2800" b="1" dirty="0" smtClean="0"/>
              <a:t>directivity</a:t>
            </a:r>
            <a:r>
              <a:rPr lang="en-US" sz="2800" dirty="0" smtClean="0"/>
              <a:t> in that particular direction.</a:t>
            </a:r>
          </a:p>
          <a:p>
            <a:pPr algn="just"/>
            <a:endParaRPr lang="en-US" sz="2800" dirty="0" smtClean="0"/>
          </a:p>
          <a:p>
            <a:pPr algn="just"/>
            <a:r>
              <a:rPr lang="en-US" sz="2800" dirty="0" smtClean="0">
                <a:solidFill>
                  <a:srgbClr val="FF0000"/>
                </a:solidFill>
              </a:rPr>
              <a:t>Directivity=Maximum radiation intensity of subject antenna/ Radiation intensity of an isotropic antenna</a:t>
            </a:r>
          </a:p>
          <a:p>
            <a:pPr algn="just"/>
            <a:endParaRPr lang="en-US" sz="2800" dirty="0" smtClean="0"/>
          </a:p>
          <a:p>
            <a:pPr algn="just"/>
            <a:endParaRPr lang="en-US" sz="2800" dirty="0" smtClean="0"/>
          </a:p>
          <a:p>
            <a:pPr algn="just"/>
            <a:endParaRPr lang="en-US" sz="2800" dirty="0" smtClean="0"/>
          </a:p>
        </p:txBody>
      </p:sp>
    </p:spTree>
    <p:extLst>
      <p:ext uri="{BB962C8B-B14F-4D97-AF65-F5344CB8AC3E}">
        <p14:creationId xmlns:p14="http://schemas.microsoft.com/office/powerpoint/2010/main" val="759493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Directivity</a:t>
            </a:r>
            <a:endParaRPr lang="en-US" sz="4000" dirty="0"/>
          </a:p>
        </p:txBody>
      </p:sp>
      <p:sp>
        <p:nvSpPr>
          <p:cNvPr id="5" name="Rectangle 4"/>
          <p:cNvSpPr/>
          <p:nvPr/>
        </p:nvSpPr>
        <p:spPr>
          <a:xfrm>
            <a:off x="449943" y="1182157"/>
            <a:ext cx="11408229" cy="6124754"/>
          </a:xfrm>
          <a:prstGeom prst="rect">
            <a:avLst/>
          </a:prstGeom>
        </p:spPr>
        <p:txBody>
          <a:bodyPr wrap="square">
            <a:spAutoFit/>
          </a:bodyPr>
          <a:lstStyle/>
          <a:p>
            <a:pPr algn="just"/>
            <a:r>
              <a:rPr lang="en-US" sz="2800" dirty="0" smtClean="0"/>
              <a:t>The radiated power is a function of the angular position and the radial distance from the circuit. Hence, it is expressed by considering both the terms </a:t>
            </a:r>
            <a:r>
              <a:rPr lang="en-US" sz="2800" b="1" dirty="0" smtClean="0"/>
              <a:t>θ</a:t>
            </a:r>
            <a:r>
              <a:rPr lang="en-US" sz="2800" dirty="0" smtClean="0"/>
              <a:t> and </a:t>
            </a:r>
            <a:r>
              <a:rPr lang="en-US" sz="2800" b="1" dirty="0" smtClean="0"/>
              <a:t>Ø</a:t>
            </a:r>
            <a:r>
              <a:rPr lang="en-US" sz="2800" dirty="0" smtClean="0"/>
              <a:t>.</a:t>
            </a:r>
          </a:p>
          <a:p>
            <a:pPr algn="just"/>
            <a:endParaRPr lang="en-US" sz="2800" dirty="0" smtClean="0"/>
          </a:p>
          <a:p>
            <a:pPr algn="ctr"/>
            <a:r>
              <a:rPr lang="en-US" sz="2800" dirty="0" smtClean="0"/>
              <a:t>D= </a:t>
            </a:r>
            <a:r>
              <a:rPr lang="en-US" sz="2800" dirty="0" smtClean="0">
                <a:solidFill>
                  <a:srgbClr val="FF0000"/>
                </a:solidFill>
              </a:rPr>
              <a:t>Ø</a:t>
            </a:r>
            <a:r>
              <a:rPr lang="en-US" sz="2800" dirty="0" smtClean="0"/>
              <a:t>(θ, Ø)</a:t>
            </a:r>
            <a:r>
              <a:rPr lang="en-US" sz="2800" baseline="-25000" dirty="0" smtClean="0"/>
              <a:t>max</a:t>
            </a:r>
            <a:r>
              <a:rPr lang="en-US" sz="2800" dirty="0" smtClean="0"/>
              <a:t>(from subject antenna)</a:t>
            </a:r>
            <a:r>
              <a:rPr lang="en-US" sz="2800" dirty="0" smtClean="0">
                <a:solidFill>
                  <a:srgbClr val="FF0000"/>
                </a:solidFill>
              </a:rPr>
              <a:t>/</a:t>
            </a:r>
            <a:r>
              <a:rPr lang="en-US" sz="2800" dirty="0" smtClean="0"/>
              <a:t> </a:t>
            </a:r>
            <a:r>
              <a:rPr lang="en-US" sz="2800" dirty="0" smtClean="0">
                <a:solidFill>
                  <a:srgbClr val="FF0000"/>
                </a:solidFill>
              </a:rPr>
              <a:t>Ø</a:t>
            </a:r>
            <a:r>
              <a:rPr lang="en-US" sz="2800" baseline="-25000" dirty="0" smtClean="0">
                <a:solidFill>
                  <a:srgbClr val="FF0000"/>
                </a:solidFill>
              </a:rPr>
              <a:t>0</a:t>
            </a:r>
            <a:r>
              <a:rPr lang="en-US" sz="2800" dirty="0" smtClean="0"/>
              <a:t>(from an isotropic antenna)</a:t>
            </a:r>
          </a:p>
          <a:p>
            <a:pPr algn="just"/>
            <a:r>
              <a:rPr lang="en-US" sz="2800" dirty="0" smtClean="0"/>
              <a:t>Where</a:t>
            </a:r>
          </a:p>
          <a:p>
            <a:pPr algn="just"/>
            <a:r>
              <a:rPr lang="en-US" sz="2800" dirty="0" smtClean="0"/>
              <a:t>Ø(θ, Ø)</a:t>
            </a:r>
            <a:r>
              <a:rPr lang="en-US" sz="2800" baseline="-25000" dirty="0" smtClean="0"/>
              <a:t>max</a:t>
            </a:r>
            <a:r>
              <a:rPr lang="en-US" sz="2800" dirty="0" smtClean="0"/>
              <a:t> is the maximum radiation intensity of subject antenna.</a:t>
            </a:r>
          </a:p>
          <a:p>
            <a:pPr algn="just"/>
            <a:r>
              <a:rPr lang="en-US" sz="2800" dirty="0" smtClean="0"/>
              <a:t>Ø</a:t>
            </a:r>
            <a:r>
              <a:rPr lang="en-US" sz="2800" baseline="-25000" dirty="0" smtClean="0"/>
              <a:t>0</a:t>
            </a:r>
            <a:r>
              <a:rPr lang="en-US" sz="2800" dirty="0" smtClean="0"/>
              <a:t>is the radiation intensity of an isotropic antenna (antenna with zero losses).</a:t>
            </a:r>
          </a:p>
          <a:p>
            <a:pPr algn="just"/>
            <a:endParaRPr lang="en-US" sz="2800" dirty="0" smtClean="0"/>
          </a:p>
          <a:p>
            <a:pPr algn="just"/>
            <a:endParaRPr lang="en-US" sz="2800" dirty="0" smtClean="0"/>
          </a:p>
          <a:p>
            <a:pPr algn="just"/>
            <a:endParaRPr lang="en-US" sz="2800" dirty="0"/>
          </a:p>
        </p:txBody>
      </p:sp>
    </p:spTree>
    <p:extLst>
      <p:ext uri="{BB962C8B-B14F-4D97-AF65-F5344CB8AC3E}">
        <p14:creationId xmlns:p14="http://schemas.microsoft.com/office/powerpoint/2010/main" val="1363200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Gain</a:t>
            </a:r>
            <a:endParaRPr lang="en-US" sz="4000" dirty="0"/>
          </a:p>
        </p:txBody>
      </p:sp>
      <p:sp>
        <p:nvSpPr>
          <p:cNvPr id="5" name="Rectangle 4"/>
          <p:cNvSpPr/>
          <p:nvPr/>
        </p:nvSpPr>
        <p:spPr>
          <a:xfrm>
            <a:off x="449944" y="1211174"/>
            <a:ext cx="11408229" cy="3108543"/>
          </a:xfrm>
          <a:prstGeom prst="rect">
            <a:avLst/>
          </a:prstGeom>
        </p:spPr>
        <p:txBody>
          <a:bodyPr wrap="square">
            <a:spAutoFit/>
          </a:bodyPr>
          <a:lstStyle/>
          <a:p>
            <a:pPr algn="just"/>
            <a:r>
              <a:rPr lang="en-US" sz="2800" dirty="0" smtClean="0"/>
              <a:t>“</a:t>
            </a:r>
            <a:r>
              <a:rPr lang="en-US" sz="2800" b="1" dirty="0" smtClean="0"/>
              <a:t>Gain</a:t>
            </a:r>
            <a:r>
              <a:rPr lang="en-US" sz="2800" dirty="0" smtClean="0"/>
              <a:t> of an antenna is the ratio of the radiation intensity in a given direction to the radiation intensity that would be obtained if the power accepted by the antenna were radiated </a:t>
            </a:r>
            <a:r>
              <a:rPr lang="en-US" sz="2800" dirty="0" err="1" smtClean="0"/>
              <a:t>isotropically</a:t>
            </a:r>
            <a:r>
              <a:rPr lang="en-US" sz="2800" dirty="0" smtClean="0"/>
              <a:t>.”</a:t>
            </a:r>
          </a:p>
          <a:p>
            <a:pPr algn="just"/>
            <a:endParaRPr lang="en-US" sz="2800" dirty="0" smtClean="0"/>
          </a:p>
          <a:p>
            <a:pPr algn="just"/>
            <a:r>
              <a:rPr lang="en-US" sz="2800" dirty="0" smtClean="0">
                <a:solidFill>
                  <a:srgbClr val="FF0000"/>
                </a:solidFill>
              </a:rPr>
              <a:t>Simply, gain of an antenna takes the directivity of antenna into account along with its effective performance. </a:t>
            </a:r>
            <a:endParaRPr lang="en-US" sz="2400" dirty="0">
              <a:solidFill>
                <a:srgbClr val="FF0000"/>
              </a:solidFill>
            </a:endParaRPr>
          </a:p>
        </p:txBody>
      </p:sp>
    </p:spTree>
    <p:extLst>
      <p:ext uri="{BB962C8B-B14F-4D97-AF65-F5344CB8AC3E}">
        <p14:creationId xmlns:p14="http://schemas.microsoft.com/office/powerpoint/2010/main" val="3530593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64457" y="923369"/>
            <a:ext cx="11277600" cy="5693866"/>
          </a:xfrm>
          <a:prstGeom prst="rect">
            <a:avLst/>
          </a:prstGeom>
          <a:noFill/>
        </p:spPr>
        <p:txBody>
          <a:bodyPr wrap="square" rtlCol="0">
            <a:spAutoFit/>
          </a:bodyPr>
          <a:lstStyle/>
          <a:p>
            <a:pPr algn="just"/>
            <a:r>
              <a:rPr lang="en-US" sz="2800" dirty="0" smtClean="0"/>
              <a:t>An Antenna is a transducer, which converts electrical power into electromagnetic waves and vice versa.</a:t>
            </a:r>
          </a:p>
          <a:p>
            <a:pPr algn="just"/>
            <a:endParaRPr lang="en-US" sz="2800" dirty="0" smtClean="0"/>
          </a:p>
          <a:p>
            <a:pPr algn="just"/>
            <a:r>
              <a:rPr lang="en-US" sz="2800" dirty="0" smtClean="0"/>
              <a:t>An Antenna can be used either as a </a:t>
            </a:r>
            <a:r>
              <a:rPr lang="en-US" sz="2800" b="1" dirty="0" smtClean="0"/>
              <a:t>transmitting antenna</a:t>
            </a:r>
            <a:r>
              <a:rPr lang="en-US" sz="2800" dirty="0" smtClean="0"/>
              <a:t> or a </a:t>
            </a:r>
            <a:r>
              <a:rPr lang="en-US" sz="2800" b="1" dirty="0" smtClean="0"/>
              <a:t>receiving antenna</a:t>
            </a:r>
            <a:r>
              <a:rPr lang="en-US" sz="2800" dirty="0" smtClean="0"/>
              <a:t>.</a:t>
            </a:r>
          </a:p>
          <a:p>
            <a:pPr algn="just"/>
            <a:endParaRPr lang="en-US" sz="2800" dirty="0" smtClean="0"/>
          </a:p>
          <a:p>
            <a:pPr algn="just"/>
            <a:r>
              <a:rPr lang="en-US" sz="2800" dirty="0" smtClean="0"/>
              <a:t>A </a:t>
            </a:r>
            <a:r>
              <a:rPr lang="en-US" sz="2800" b="1" dirty="0" smtClean="0"/>
              <a:t>transmitting antenna</a:t>
            </a:r>
            <a:r>
              <a:rPr lang="en-US" sz="2800" dirty="0" smtClean="0"/>
              <a:t> is one, which converts electrical signals into electromagnetic waves and radiates them. A </a:t>
            </a:r>
            <a:r>
              <a:rPr lang="en-US" sz="2800" b="1" dirty="0" smtClean="0"/>
              <a:t>receiving antenna</a:t>
            </a:r>
            <a:r>
              <a:rPr lang="en-US" sz="2800" dirty="0" smtClean="0"/>
              <a:t> is one, which converts electromagnetic waves from the received beam into electrical signals.</a:t>
            </a:r>
          </a:p>
          <a:p>
            <a:pPr algn="just"/>
            <a:endParaRPr lang="en-US" sz="2800" dirty="0" smtClean="0"/>
          </a:p>
          <a:p>
            <a:pPr algn="just"/>
            <a:r>
              <a:rPr lang="en-US" sz="2800" dirty="0" smtClean="0"/>
              <a:t>Note: In two-way communication, the same antenna can be used for both transmission and reception.</a:t>
            </a:r>
            <a:endParaRPr lang="en-US" sz="2800" dirty="0"/>
          </a:p>
        </p:txBody>
      </p:sp>
      <p:sp>
        <p:nvSpPr>
          <p:cNvPr id="4" name="TextBox 3"/>
          <p:cNvSpPr txBox="1"/>
          <p:nvPr/>
        </p:nvSpPr>
        <p:spPr>
          <a:xfrm>
            <a:off x="943429" y="0"/>
            <a:ext cx="10319657" cy="707886"/>
          </a:xfrm>
          <a:prstGeom prst="rect">
            <a:avLst/>
          </a:prstGeom>
          <a:noFill/>
        </p:spPr>
        <p:txBody>
          <a:bodyPr wrap="square" rtlCol="0">
            <a:spAutoFit/>
          </a:bodyPr>
          <a:lstStyle/>
          <a:p>
            <a:pPr algn="ctr"/>
            <a:r>
              <a:rPr lang="en-US" sz="4000" dirty="0" smtClean="0"/>
              <a:t>Antenna</a:t>
            </a:r>
            <a:endParaRPr lang="en-US" sz="4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Gain</a:t>
            </a:r>
            <a:endParaRPr lang="en-US" sz="4000" dirty="0"/>
          </a:p>
        </p:txBody>
      </p:sp>
      <p:sp>
        <p:nvSpPr>
          <p:cNvPr id="5" name="Rectangle 4"/>
          <p:cNvSpPr/>
          <p:nvPr/>
        </p:nvSpPr>
        <p:spPr>
          <a:xfrm>
            <a:off x="464457" y="1225689"/>
            <a:ext cx="11408229" cy="3539430"/>
          </a:xfrm>
          <a:prstGeom prst="rect">
            <a:avLst/>
          </a:prstGeom>
        </p:spPr>
        <p:txBody>
          <a:bodyPr wrap="square">
            <a:spAutoFit/>
          </a:bodyPr>
          <a:lstStyle/>
          <a:p>
            <a:pPr algn="just"/>
            <a:r>
              <a:rPr lang="en-US" sz="2800" dirty="0" smtClean="0"/>
              <a:t>The term </a:t>
            </a:r>
            <a:r>
              <a:rPr lang="en-US" sz="2800" b="1" dirty="0" smtClean="0"/>
              <a:t>antenna gain</a:t>
            </a:r>
            <a:r>
              <a:rPr lang="en-US" sz="2800" dirty="0" smtClean="0"/>
              <a:t> describes how much power is transmitted in the direction of peak radiation to that of an isotropic source.</a:t>
            </a:r>
          </a:p>
          <a:p>
            <a:pPr algn="just"/>
            <a:endParaRPr lang="en-US" sz="2800" dirty="0" smtClean="0"/>
          </a:p>
          <a:p>
            <a:pPr algn="just"/>
            <a:r>
              <a:rPr lang="en-US" sz="2800" b="1" dirty="0" smtClean="0"/>
              <a:t>Gain</a:t>
            </a:r>
            <a:r>
              <a:rPr lang="en-US" sz="2800" dirty="0" smtClean="0"/>
              <a:t> is usually measured in </a:t>
            </a:r>
            <a:r>
              <a:rPr lang="en-US" sz="2800" b="1" dirty="0" smtClean="0"/>
              <a:t>dB</a:t>
            </a:r>
            <a:r>
              <a:rPr lang="en-US" sz="2800" dirty="0" smtClean="0"/>
              <a:t>.</a:t>
            </a:r>
          </a:p>
          <a:p>
            <a:pPr algn="just"/>
            <a:endParaRPr lang="en-US" sz="2800" dirty="0" smtClean="0"/>
          </a:p>
          <a:p>
            <a:pPr algn="just"/>
            <a:r>
              <a:rPr lang="en-US" sz="2800" dirty="0" smtClean="0">
                <a:solidFill>
                  <a:srgbClr val="FF0000"/>
                </a:solidFill>
              </a:rPr>
              <a:t>Unlike directivity, antenna gain takes the losses that occur also into account and hence focuses on the efficiency.</a:t>
            </a:r>
            <a:endParaRPr lang="en-US" sz="2800" dirty="0">
              <a:solidFill>
                <a:srgbClr val="FF0000"/>
              </a:solidFill>
            </a:endParaRPr>
          </a:p>
        </p:txBody>
      </p:sp>
    </p:spTree>
    <p:extLst>
      <p:ext uri="{BB962C8B-B14F-4D97-AF65-F5344CB8AC3E}">
        <p14:creationId xmlns:p14="http://schemas.microsoft.com/office/powerpoint/2010/main" val="395171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Gain</a:t>
            </a:r>
            <a:endParaRPr lang="en-US" sz="4000" dirty="0"/>
          </a:p>
        </p:txBody>
      </p:sp>
      <p:sp>
        <p:nvSpPr>
          <p:cNvPr id="5" name="Rectangle 4"/>
          <p:cNvSpPr/>
          <p:nvPr/>
        </p:nvSpPr>
        <p:spPr>
          <a:xfrm>
            <a:off x="464457" y="1225689"/>
            <a:ext cx="11408229" cy="3970318"/>
          </a:xfrm>
          <a:prstGeom prst="rect">
            <a:avLst/>
          </a:prstGeom>
        </p:spPr>
        <p:txBody>
          <a:bodyPr wrap="square">
            <a:spAutoFit/>
          </a:bodyPr>
          <a:lstStyle/>
          <a:p>
            <a:pPr algn="just"/>
            <a:r>
              <a:rPr lang="en-US" sz="2800" dirty="0" smtClean="0"/>
              <a:t>The equation of gain, G is as shown below.</a:t>
            </a:r>
          </a:p>
          <a:p>
            <a:pPr algn="ctr"/>
            <a:endParaRPr lang="en-US" sz="2800" dirty="0" smtClean="0"/>
          </a:p>
          <a:p>
            <a:pPr algn="ctr"/>
            <a:r>
              <a:rPr lang="en-US" sz="2800" dirty="0" smtClean="0"/>
              <a:t>G=</a:t>
            </a:r>
            <a:r>
              <a:rPr lang="en-US" sz="2800" dirty="0" err="1" smtClean="0"/>
              <a:t>η</a:t>
            </a:r>
            <a:r>
              <a:rPr lang="en-US" sz="2800" baseline="-25000" dirty="0" err="1" smtClean="0"/>
              <a:t>e</a:t>
            </a:r>
            <a:r>
              <a:rPr lang="en-US" sz="2800" dirty="0" err="1" smtClean="0"/>
              <a:t>D</a:t>
            </a:r>
            <a:r>
              <a:rPr lang="en-US" sz="2800" dirty="0" smtClean="0"/>
              <a:t> = </a:t>
            </a:r>
            <a:r>
              <a:rPr lang="en-US" sz="2800" dirty="0" err="1" smtClean="0"/>
              <a:t>P</a:t>
            </a:r>
            <a:r>
              <a:rPr lang="en-US" sz="2800" baseline="-25000" dirty="0" err="1" smtClean="0"/>
              <a:t>rad</a:t>
            </a:r>
            <a:r>
              <a:rPr lang="en-US" sz="2800" dirty="0" smtClean="0"/>
              <a:t>/</a:t>
            </a:r>
            <a:r>
              <a:rPr lang="en-US" sz="2800" dirty="0" err="1" smtClean="0"/>
              <a:t>P</a:t>
            </a:r>
            <a:r>
              <a:rPr lang="en-US" sz="2800" baseline="-25000" dirty="0" err="1" smtClean="0"/>
              <a:t>input</a:t>
            </a:r>
            <a:r>
              <a:rPr lang="en-US" sz="2800" baseline="-25000" dirty="0" smtClean="0"/>
              <a:t> </a:t>
            </a:r>
            <a:r>
              <a:rPr lang="en-US" sz="2800" dirty="0" smtClean="0"/>
              <a:t> *Ø(θ, Ø)</a:t>
            </a:r>
            <a:r>
              <a:rPr lang="en-US" sz="2800" baseline="-25000" dirty="0" smtClean="0"/>
              <a:t>max</a:t>
            </a:r>
            <a:r>
              <a:rPr lang="en-US" sz="2800" dirty="0" smtClean="0"/>
              <a:t>/ Ø</a:t>
            </a:r>
            <a:r>
              <a:rPr lang="en-US" sz="2800" baseline="-25000" dirty="0" smtClean="0"/>
              <a:t>0</a:t>
            </a:r>
            <a:endParaRPr lang="en-US" sz="2800" dirty="0" smtClean="0"/>
          </a:p>
          <a:p>
            <a:pPr algn="just"/>
            <a:r>
              <a:rPr lang="en-US" sz="2800" dirty="0" smtClean="0"/>
              <a:t>Where,</a:t>
            </a:r>
          </a:p>
          <a:p>
            <a:pPr algn="just"/>
            <a:r>
              <a:rPr lang="en-US" sz="2800" b="1" dirty="0" smtClean="0"/>
              <a:t>G</a:t>
            </a:r>
            <a:r>
              <a:rPr lang="en-US" sz="2800" dirty="0" smtClean="0"/>
              <a:t> is gain of the antenna.</a:t>
            </a:r>
          </a:p>
          <a:p>
            <a:pPr algn="just"/>
            <a:r>
              <a:rPr lang="en-US" sz="2800" dirty="0" err="1" smtClean="0"/>
              <a:t>η</a:t>
            </a:r>
            <a:r>
              <a:rPr lang="en-US" sz="2800" baseline="-25000" dirty="0" err="1" smtClean="0"/>
              <a:t>e</a:t>
            </a:r>
            <a:r>
              <a:rPr lang="en-US" sz="2800" baseline="-25000" dirty="0" smtClean="0"/>
              <a:t> </a:t>
            </a:r>
            <a:r>
              <a:rPr lang="en-US" sz="2800" dirty="0" smtClean="0"/>
              <a:t>is the antenna’s efficiency.</a:t>
            </a:r>
          </a:p>
          <a:p>
            <a:pPr algn="just"/>
            <a:r>
              <a:rPr lang="en-US" sz="2800" b="1" dirty="0" smtClean="0"/>
              <a:t>D</a:t>
            </a:r>
            <a:r>
              <a:rPr lang="en-US" sz="2800" dirty="0" smtClean="0"/>
              <a:t> is the directivity of the antenna.</a:t>
            </a:r>
          </a:p>
          <a:p>
            <a:pPr algn="just"/>
            <a:endParaRPr lang="en-US" sz="2800" dirty="0" smtClean="0"/>
          </a:p>
          <a:p>
            <a:pPr algn="ctr"/>
            <a:r>
              <a:rPr lang="en-US" sz="2800" dirty="0" smtClean="0"/>
              <a:t>The unit of gain is </a:t>
            </a:r>
            <a:r>
              <a:rPr lang="en-US" sz="2800" b="1" dirty="0" smtClean="0"/>
              <a:t>decibels</a:t>
            </a:r>
            <a:r>
              <a:rPr lang="en-US" sz="2800" dirty="0" smtClean="0"/>
              <a:t> or simply </a:t>
            </a:r>
            <a:r>
              <a:rPr lang="en-US" sz="2800" b="1" dirty="0" smtClean="0"/>
              <a:t>dB</a:t>
            </a:r>
            <a:r>
              <a:rPr lang="en-US" sz="2800" dirty="0" smtClean="0"/>
              <a:t>.</a:t>
            </a:r>
            <a:endParaRPr lang="en-US" sz="2800" dirty="0"/>
          </a:p>
        </p:txBody>
      </p:sp>
    </p:spTree>
    <p:extLst>
      <p:ext uri="{BB962C8B-B14F-4D97-AF65-F5344CB8AC3E}">
        <p14:creationId xmlns:p14="http://schemas.microsoft.com/office/powerpoint/2010/main" val="73258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Isotropic Radiator</a:t>
            </a:r>
            <a:endParaRPr lang="en-US" sz="4000" dirty="0"/>
          </a:p>
        </p:txBody>
      </p:sp>
      <p:sp>
        <p:nvSpPr>
          <p:cNvPr id="5" name="Rectangle 4"/>
          <p:cNvSpPr/>
          <p:nvPr/>
        </p:nvSpPr>
        <p:spPr>
          <a:xfrm>
            <a:off x="464457" y="1254717"/>
            <a:ext cx="11408229" cy="2246769"/>
          </a:xfrm>
          <a:prstGeom prst="rect">
            <a:avLst/>
          </a:prstGeom>
        </p:spPr>
        <p:txBody>
          <a:bodyPr wrap="square">
            <a:spAutoFit/>
          </a:bodyPr>
          <a:lstStyle/>
          <a:p>
            <a:r>
              <a:rPr lang="en-US" sz="2800" dirty="0" smtClean="0"/>
              <a:t>Gain:</a:t>
            </a:r>
          </a:p>
          <a:p>
            <a:r>
              <a:rPr lang="en-US" sz="2800" dirty="0" smtClean="0"/>
              <a:t>The isotropic radiator in terms of dB, it can be called as 0dB gain (zero loss or lossless).</a:t>
            </a:r>
          </a:p>
          <a:p>
            <a:endParaRPr lang="en-US" sz="2800" dirty="0" smtClean="0"/>
          </a:p>
          <a:p>
            <a:endParaRPr lang="en-US" sz="2800" dirty="0"/>
          </a:p>
        </p:txBody>
      </p:sp>
    </p:spTree>
    <p:extLst>
      <p:ext uri="{BB962C8B-B14F-4D97-AF65-F5344CB8AC3E}">
        <p14:creationId xmlns:p14="http://schemas.microsoft.com/office/powerpoint/2010/main" val="12630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43</a:t>
            </a:fld>
            <a:endParaRPr lang="en-US"/>
          </a:p>
        </p:txBody>
      </p:sp>
      <p:pic>
        <p:nvPicPr>
          <p:cNvPr id="5" name="Picture 4"/>
          <p:cNvPicPr>
            <a:picLocks noChangeAspect="1"/>
          </p:cNvPicPr>
          <p:nvPr/>
        </p:nvPicPr>
        <p:blipFill rotWithShape="1">
          <a:blip r:embed="rId2"/>
          <a:srcRect l="9952" t="17503" r="11192" b="8313"/>
          <a:stretch/>
        </p:blipFill>
        <p:spPr>
          <a:xfrm>
            <a:off x="0" y="-9054"/>
            <a:ext cx="12109219" cy="6858001"/>
          </a:xfrm>
          <a:prstGeom prst="rect">
            <a:avLst/>
          </a:prstGeom>
        </p:spPr>
      </p:pic>
    </p:spTree>
    <p:extLst>
      <p:ext uri="{BB962C8B-B14F-4D97-AF65-F5344CB8AC3E}">
        <p14:creationId xmlns:p14="http://schemas.microsoft.com/office/powerpoint/2010/main" val="1022555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44</a:t>
            </a:fld>
            <a:endParaRPr lang="en-US"/>
          </a:p>
        </p:txBody>
      </p:sp>
      <p:pic>
        <p:nvPicPr>
          <p:cNvPr id="3" name="Picture 2"/>
          <p:cNvPicPr>
            <a:picLocks noChangeAspect="1"/>
          </p:cNvPicPr>
          <p:nvPr/>
        </p:nvPicPr>
        <p:blipFill rotWithShape="1">
          <a:blip r:embed="rId2"/>
          <a:srcRect l="9435" t="42628" r="11454" b="27015"/>
          <a:stretch/>
        </p:blipFill>
        <p:spPr>
          <a:xfrm>
            <a:off x="113382" y="1673968"/>
            <a:ext cx="11828140" cy="3305438"/>
          </a:xfrm>
          <a:prstGeom prst="rect">
            <a:avLst/>
          </a:prstGeom>
        </p:spPr>
      </p:pic>
    </p:spTree>
    <p:extLst>
      <p:ext uri="{BB962C8B-B14F-4D97-AF65-F5344CB8AC3E}">
        <p14:creationId xmlns:p14="http://schemas.microsoft.com/office/powerpoint/2010/main" val="1866431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45</a:t>
            </a:fld>
            <a:endParaRPr lang="en-US"/>
          </a:p>
        </p:txBody>
      </p:sp>
      <p:pic>
        <p:nvPicPr>
          <p:cNvPr id="3" name="Picture 2"/>
          <p:cNvPicPr>
            <a:picLocks noChangeAspect="1"/>
          </p:cNvPicPr>
          <p:nvPr/>
        </p:nvPicPr>
        <p:blipFill rotWithShape="1">
          <a:blip r:embed="rId2"/>
          <a:srcRect l="34872" t="11401" r="36627" b="6479"/>
          <a:stretch/>
        </p:blipFill>
        <p:spPr>
          <a:xfrm>
            <a:off x="715222" y="0"/>
            <a:ext cx="4988461" cy="6881981"/>
          </a:xfrm>
          <a:prstGeom prst="rect">
            <a:avLst/>
          </a:prstGeom>
        </p:spPr>
      </p:pic>
      <p:pic>
        <p:nvPicPr>
          <p:cNvPr id="4" name="Picture 3"/>
          <p:cNvPicPr>
            <a:picLocks noChangeAspect="1"/>
          </p:cNvPicPr>
          <p:nvPr/>
        </p:nvPicPr>
        <p:blipFill rotWithShape="1">
          <a:blip r:embed="rId3"/>
          <a:srcRect l="34660" t="31953" r="36577" b="28112"/>
          <a:stretch/>
        </p:blipFill>
        <p:spPr>
          <a:xfrm>
            <a:off x="7665267" y="3322652"/>
            <a:ext cx="4526733" cy="3535348"/>
          </a:xfrm>
          <a:prstGeom prst="rect">
            <a:avLst/>
          </a:prstGeom>
        </p:spPr>
      </p:pic>
    </p:spTree>
    <p:extLst>
      <p:ext uri="{BB962C8B-B14F-4D97-AF65-F5344CB8AC3E}">
        <p14:creationId xmlns:p14="http://schemas.microsoft.com/office/powerpoint/2010/main" val="173434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5</a:t>
            </a:fld>
            <a:endParaRPr lang="en-US"/>
          </a:p>
        </p:txBody>
      </p:sp>
      <p:sp>
        <p:nvSpPr>
          <p:cNvPr id="5" name="Rectangle 4"/>
          <p:cNvSpPr/>
          <p:nvPr/>
        </p:nvSpPr>
        <p:spPr>
          <a:xfrm>
            <a:off x="609601" y="1556996"/>
            <a:ext cx="11146971" cy="2677656"/>
          </a:xfrm>
          <a:prstGeom prst="rect">
            <a:avLst/>
          </a:prstGeom>
        </p:spPr>
        <p:txBody>
          <a:bodyPr wrap="square">
            <a:spAutoFit/>
          </a:bodyPr>
          <a:lstStyle/>
          <a:p>
            <a:pPr algn="just"/>
            <a:r>
              <a:rPr lang="en-US" sz="2800" dirty="0" smtClean="0"/>
              <a:t>The sole functionality of an antenna is </a:t>
            </a:r>
            <a:r>
              <a:rPr lang="en-US" sz="2800" b="1" dirty="0" smtClean="0"/>
              <a:t>power radiation</a:t>
            </a:r>
            <a:r>
              <a:rPr lang="en-US" sz="2800" dirty="0" smtClean="0"/>
              <a:t> or </a:t>
            </a:r>
            <a:r>
              <a:rPr lang="en-US" sz="2800" b="1" dirty="0" smtClean="0"/>
              <a:t>reception</a:t>
            </a:r>
            <a:r>
              <a:rPr lang="en-US" sz="2800" dirty="0" smtClean="0"/>
              <a:t>. Antenna (whether it transmits or receives or does both) can be connected to the circuitry at the station through a transmission line. The functioning of an antenna </a:t>
            </a:r>
            <a:r>
              <a:rPr lang="en-US" sz="2800" dirty="0" smtClean="0">
                <a:solidFill>
                  <a:srgbClr val="FF0000"/>
                </a:solidFill>
              </a:rPr>
              <a:t>depends upon the radiation mechanism of a transmission line.</a:t>
            </a:r>
          </a:p>
          <a:p>
            <a:pPr algn="just"/>
            <a:endParaRPr lang="en-US" sz="2800" dirty="0" smtClean="0">
              <a:solidFill>
                <a:srgbClr val="FF0000"/>
              </a:solidFill>
            </a:endParaRPr>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Radiation Mechanism</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6</a:t>
            </a:fld>
            <a:endParaRPr lang="en-US"/>
          </a:p>
        </p:txBody>
      </p:sp>
      <p:sp>
        <p:nvSpPr>
          <p:cNvPr id="5" name="Rectangle 4"/>
          <p:cNvSpPr/>
          <p:nvPr/>
        </p:nvSpPr>
        <p:spPr>
          <a:xfrm>
            <a:off x="638629" y="1339281"/>
            <a:ext cx="11146971" cy="3108543"/>
          </a:xfrm>
          <a:prstGeom prst="rect">
            <a:avLst/>
          </a:prstGeom>
        </p:spPr>
        <p:txBody>
          <a:bodyPr wrap="square">
            <a:spAutoFit/>
          </a:bodyPr>
          <a:lstStyle/>
          <a:p>
            <a:pPr algn="just"/>
            <a:r>
              <a:rPr lang="en-US" sz="2800" dirty="0" smtClean="0"/>
              <a:t>A conductor, which is designed to carry current over large distances with minimum losses, is termed as a </a:t>
            </a:r>
            <a:r>
              <a:rPr lang="en-US" sz="2800" b="1" dirty="0" smtClean="0"/>
              <a:t>transmission line</a:t>
            </a:r>
            <a:r>
              <a:rPr lang="en-US" sz="2800" dirty="0" smtClean="0"/>
              <a:t>. </a:t>
            </a:r>
          </a:p>
          <a:p>
            <a:pPr algn="just"/>
            <a:r>
              <a:rPr lang="en-US" sz="2800" dirty="0" smtClean="0"/>
              <a:t>For example, a wire, which is connected to an antenna. A transmission line conducting current with uniform velocity, and the line being a straight one with infinite extent, </a:t>
            </a:r>
            <a:r>
              <a:rPr lang="en-US" sz="2800" b="1" dirty="0" smtClean="0"/>
              <a:t>radiates no power</a:t>
            </a:r>
            <a:r>
              <a:rPr lang="en-US" sz="2800" dirty="0" smtClean="0"/>
              <a:t>.</a:t>
            </a:r>
            <a:endParaRPr lang="en-US" sz="2800" dirty="0"/>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a:t>Transmission Line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7</a:t>
            </a:fld>
            <a:endParaRPr lang="en-US"/>
          </a:p>
        </p:txBody>
      </p:sp>
      <p:sp>
        <p:nvSpPr>
          <p:cNvPr id="5" name="Rectangle 4"/>
          <p:cNvSpPr/>
          <p:nvPr/>
        </p:nvSpPr>
        <p:spPr>
          <a:xfrm>
            <a:off x="638629" y="1339281"/>
            <a:ext cx="11146971" cy="3108543"/>
          </a:xfrm>
          <a:prstGeom prst="rect">
            <a:avLst/>
          </a:prstGeom>
        </p:spPr>
        <p:txBody>
          <a:bodyPr wrap="square">
            <a:spAutoFit/>
          </a:bodyPr>
          <a:lstStyle/>
          <a:p>
            <a:pPr algn="just"/>
            <a:r>
              <a:rPr lang="en-US" sz="2800" dirty="0" smtClean="0"/>
              <a:t>If the power has to be radiated (though the current conduction is with uniform velocity) the wire or transmission line should be bent, truncated or terminated.</a:t>
            </a:r>
          </a:p>
          <a:p>
            <a:pPr algn="just"/>
            <a:endParaRPr lang="en-US" sz="2800" dirty="0" smtClean="0"/>
          </a:p>
          <a:p>
            <a:pPr algn="just"/>
            <a:r>
              <a:rPr lang="en-US" sz="2800" dirty="0" smtClean="0"/>
              <a:t>The device or tube, if bent or terminated to radiate energy, then it is called as </a:t>
            </a:r>
            <a:r>
              <a:rPr lang="en-US" sz="2800" b="1" dirty="0" smtClean="0"/>
              <a:t>waveguide</a:t>
            </a:r>
            <a:r>
              <a:rPr lang="en-US" sz="2800" dirty="0" smtClean="0"/>
              <a:t>. These are especially used for the microwave transmission or reception.</a:t>
            </a:r>
            <a:endParaRPr lang="en-US" sz="2800" dirty="0"/>
          </a:p>
        </p:txBody>
      </p:sp>
      <p:sp>
        <p:nvSpPr>
          <p:cNvPr id="8" name="TextBox 7"/>
          <p:cNvSpPr txBox="1"/>
          <p:nvPr/>
        </p:nvSpPr>
        <p:spPr>
          <a:xfrm>
            <a:off x="943429" y="0"/>
            <a:ext cx="10319657" cy="707886"/>
          </a:xfrm>
          <a:prstGeom prst="rect">
            <a:avLst/>
          </a:prstGeom>
          <a:noFill/>
        </p:spPr>
        <p:txBody>
          <a:bodyPr wrap="square" rtlCol="0">
            <a:spAutoFit/>
          </a:bodyPr>
          <a:lstStyle/>
          <a:p>
            <a:pPr algn="ctr"/>
            <a:r>
              <a:rPr lang="en-US" sz="4000" dirty="0" smtClean="0"/>
              <a:t>Transmission Line</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4" name="Title 3"/>
          <p:cNvSpPr>
            <a:spLocks noGrp="1"/>
          </p:cNvSpPr>
          <p:nvPr>
            <p:ph type="title"/>
          </p:nvPr>
        </p:nvSpPr>
        <p:spPr/>
        <p:txBody>
          <a:bodyPr>
            <a:normAutofit fontScale="90000"/>
          </a:bodyPr>
          <a:lstStyle/>
          <a:p>
            <a:r>
              <a:rPr lang="en-US" dirty="0" smtClean="0"/>
              <a:t>WG 17</a:t>
            </a:r>
            <a:br>
              <a:rPr lang="en-US" dirty="0" smtClean="0"/>
            </a:br>
            <a:r>
              <a:rPr lang="en-US" dirty="0" smtClean="0"/>
              <a:t>UBR 120</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260" y="1417638"/>
            <a:ext cx="6991914" cy="5441949"/>
          </a:xfrm>
          <a:prstGeom prst="rect">
            <a:avLst/>
          </a:prstGeom>
        </p:spPr>
      </p:pic>
    </p:spTree>
    <p:extLst>
      <p:ext uri="{BB962C8B-B14F-4D97-AF65-F5344CB8AC3E}">
        <p14:creationId xmlns:p14="http://schemas.microsoft.com/office/powerpoint/2010/main" val="1547117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3" y="0"/>
            <a:ext cx="6313714" cy="6858000"/>
          </a:xfrm>
          <a:prstGeom prst="rect">
            <a:avLst/>
          </a:prstGeom>
        </p:spPr>
      </p:pic>
    </p:spTree>
    <p:extLst>
      <p:ext uri="{BB962C8B-B14F-4D97-AF65-F5344CB8AC3E}">
        <p14:creationId xmlns:p14="http://schemas.microsoft.com/office/powerpoint/2010/main" val="4031861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7945</TotalTime>
  <Words>747</Words>
  <Application>Microsoft Office PowerPoint</Application>
  <PresentationFormat>Widescreen</PresentationFormat>
  <Paragraphs>190</Paragraphs>
  <Slides>45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Lucida Sans Unicode</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WG 17 UBR 120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1135</cp:revision>
  <dcterms:created xsi:type="dcterms:W3CDTF">2015-03-05T10:33:53Z</dcterms:created>
  <dcterms:modified xsi:type="dcterms:W3CDTF">2025-02-17T17:28:45Z</dcterms:modified>
</cp:coreProperties>
</file>